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8"/>
  </p:notesMasterIdLst>
  <p:sldIdLst>
    <p:sldId id="256" r:id="rId5"/>
    <p:sldId id="1001" r:id="rId6"/>
    <p:sldId id="938" r:id="rId7"/>
    <p:sldId id="941" r:id="rId8"/>
    <p:sldId id="942" r:id="rId9"/>
    <p:sldId id="953" r:id="rId10"/>
    <p:sldId id="943" r:id="rId11"/>
    <p:sldId id="963" r:id="rId12"/>
    <p:sldId id="476" r:id="rId13"/>
    <p:sldId id="966" r:id="rId14"/>
    <p:sldId id="946" r:id="rId15"/>
    <p:sldId id="478" r:id="rId16"/>
    <p:sldId id="498" r:id="rId17"/>
    <p:sldId id="971" r:id="rId18"/>
    <p:sldId id="970" r:id="rId19"/>
    <p:sldId id="968" r:id="rId20"/>
    <p:sldId id="969" r:id="rId21"/>
    <p:sldId id="967" r:id="rId22"/>
    <p:sldId id="926" r:id="rId23"/>
    <p:sldId id="972" r:id="rId24"/>
    <p:sldId id="956" r:id="rId25"/>
    <p:sldId id="990" r:id="rId26"/>
    <p:sldId id="993" r:id="rId27"/>
    <p:sldId id="999" r:id="rId28"/>
    <p:sldId id="985" r:id="rId29"/>
    <p:sldId id="976" r:id="rId30"/>
    <p:sldId id="986" r:id="rId31"/>
    <p:sldId id="994" r:id="rId32"/>
    <p:sldId id="977" r:id="rId33"/>
    <p:sldId id="1000" r:id="rId34"/>
    <p:sldId id="987" r:id="rId35"/>
    <p:sldId id="980" r:id="rId36"/>
    <p:sldId id="978" r:id="rId37"/>
    <p:sldId id="995" r:id="rId38"/>
    <p:sldId id="981" r:id="rId39"/>
    <p:sldId id="988" r:id="rId40"/>
    <p:sldId id="983" r:id="rId41"/>
    <p:sldId id="996" r:id="rId42"/>
    <p:sldId id="998" r:id="rId43"/>
    <p:sldId id="959" r:id="rId44"/>
    <p:sldId id="997" r:id="rId45"/>
    <p:sldId id="984" r:id="rId46"/>
    <p:sldId id="989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dewij Sekhuis | Longalliantie" initials="LS|L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BB"/>
    <a:srgbClr val="C0504D"/>
    <a:srgbClr val="242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van Eijkelenburg" userId="e11879ab-c947-4f5e-b24f-b64d5a777e7e" providerId="ADAL" clId="{02A20754-DE2F-4F20-B31B-7C43943D87D5}"/>
    <pc:docChg chg="undo custSel modSld">
      <pc:chgData name="Melanie van Eijkelenburg" userId="e11879ab-c947-4f5e-b24f-b64d5a777e7e" providerId="ADAL" clId="{02A20754-DE2F-4F20-B31B-7C43943D87D5}" dt="2023-02-14T08:24:59.551" v="69" actId="20577"/>
      <pc:docMkLst>
        <pc:docMk/>
      </pc:docMkLst>
      <pc:sldChg chg="addSp delSp modSp mod delAnim">
        <pc:chgData name="Melanie van Eijkelenburg" userId="e11879ab-c947-4f5e-b24f-b64d5a777e7e" providerId="ADAL" clId="{02A20754-DE2F-4F20-B31B-7C43943D87D5}" dt="2023-02-14T08:24:09.334" v="63" actId="1038"/>
        <pc:sldMkLst>
          <pc:docMk/>
          <pc:sldMk cId="4076705909" sldId="498"/>
        </pc:sldMkLst>
        <pc:spChg chg="add mod">
          <ac:chgData name="Melanie van Eijkelenburg" userId="e11879ab-c947-4f5e-b24f-b64d5a777e7e" providerId="ADAL" clId="{02A20754-DE2F-4F20-B31B-7C43943D87D5}" dt="2023-02-14T08:23:35.227" v="56" actId="478"/>
          <ac:spMkLst>
            <pc:docMk/>
            <pc:sldMk cId="4076705909" sldId="498"/>
            <ac:spMk id="8" creationId="{8B4B0BC3-6A65-8BEF-3468-CF5CAD4066A6}"/>
          </ac:spMkLst>
        </pc:spChg>
        <pc:spChg chg="mod">
          <ac:chgData name="Melanie van Eijkelenburg" userId="e11879ab-c947-4f5e-b24f-b64d5a777e7e" providerId="ADAL" clId="{02A20754-DE2F-4F20-B31B-7C43943D87D5}" dt="2023-02-14T08:24:09.334" v="63" actId="1038"/>
          <ac:spMkLst>
            <pc:docMk/>
            <pc:sldMk cId="4076705909" sldId="498"/>
            <ac:spMk id="12" creationId="{70C21E44-E524-4423-972F-029022545EFB}"/>
          </ac:spMkLst>
        </pc:spChg>
        <pc:spChg chg="mod">
          <ac:chgData name="Melanie van Eijkelenburg" userId="e11879ab-c947-4f5e-b24f-b64d5a777e7e" providerId="ADAL" clId="{02A20754-DE2F-4F20-B31B-7C43943D87D5}" dt="2023-02-14T08:24:09.334" v="63" actId="1038"/>
          <ac:spMkLst>
            <pc:docMk/>
            <pc:sldMk cId="4076705909" sldId="498"/>
            <ac:spMk id="15" creationId="{862AD0B9-15BD-4737-926A-01F498A3C746}"/>
          </ac:spMkLst>
        </pc:spChg>
        <pc:picChg chg="add mod ord modCrop">
          <ac:chgData name="Melanie van Eijkelenburg" userId="e11879ab-c947-4f5e-b24f-b64d5a777e7e" providerId="ADAL" clId="{02A20754-DE2F-4F20-B31B-7C43943D87D5}" dt="2023-02-14T08:22:02.260" v="10" actId="167"/>
          <ac:picMkLst>
            <pc:docMk/>
            <pc:sldMk cId="4076705909" sldId="498"/>
            <ac:picMk id="3" creationId="{6E2C1DDB-8AA1-5769-7AD8-04AED99CA6E5}"/>
          </ac:picMkLst>
        </pc:picChg>
        <pc:picChg chg="add mod ord">
          <ac:chgData name="Melanie van Eijkelenburg" userId="e11879ab-c947-4f5e-b24f-b64d5a777e7e" providerId="ADAL" clId="{02A20754-DE2F-4F20-B31B-7C43943D87D5}" dt="2023-02-14T08:23:32.977" v="55" actId="167"/>
          <ac:picMkLst>
            <pc:docMk/>
            <pc:sldMk cId="4076705909" sldId="498"/>
            <ac:picMk id="6" creationId="{CBC84B48-8C49-9C4D-BCBB-B5E4769504CE}"/>
          </ac:picMkLst>
        </pc:picChg>
        <pc:picChg chg="del mod">
          <ac:chgData name="Melanie van Eijkelenburg" userId="e11879ab-c947-4f5e-b24f-b64d5a777e7e" providerId="ADAL" clId="{02A20754-DE2F-4F20-B31B-7C43943D87D5}" dt="2023-02-14T08:22:04.961" v="11" actId="478"/>
          <ac:picMkLst>
            <pc:docMk/>
            <pc:sldMk cId="4076705909" sldId="498"/>
            <ac:picMk id="9" creationId="{B3A7C275-E22C-4DAC-AA97-9CA8A1FF5BD8}"/>
          </ac:picMkLst>
        </pc:picChg>
        <pc:picChg chg="del">
          <ac:chgData name="Melanie van Eijkelenburg" userId="e11879ab-c947-4f5e-b24f-b64d5a777e7e" providerId="ADAL" clId="{02A20754-DE2F-4F20-B31B-7C43943D87D5}" dt="2023-02-14T08:23:35.227" v="56" actId="478"/>
          <ac:picMkLst>
            <pc:docMk/>
            <pc:sldMk cId="4076705909" sldId="498"/>
            <ac:picMk id="10" creationId="{319A310D-2D7A-451C-B855-CC6DCBE12757}"/>
          </ac:picMkLst>
        </pc:picChg>
      </pc:sldChg>
      <pc:sldChg chg="modSp mod">
        <pc:chgData name="Melanie van Eijkelenburg" userId="e11879ab-c947-4f5e-b24f-b64d5a777e7e" providerId="ADAL" clId="{02A20754-DE2F-4F20-B31B-7C43943D87D5}" dt="2023-02-14T08:24:59.551" v="69" actId="20577"/>
        <pc:sldMkLst>
          <pc:docMk/>
          <pc:sldMk cId="3754198159" sldId="980"/>
        </pc:sldMkLst>
        <pc:spChg chg="mod">
          <ac:chgData name="Melanie van Eijkelenburg" userId="e11879ab-c947-4f5e-b24f-b64d5a777e7e" providerId="ADAL" clId="{02A20754-DE2F-4F20-B31B-7C43943D87D5}" dt="2023-02-14T08:24:59.551" v="69" actId="20577"/>
          <ac:spMkLst>
            <pc:docMk/>
            <pc:sldMk cId="3754198159" sldId="980"/>
            <ac:spMk id="3" creationId="{00000000-0000-0000-0000-000000000000}"/>
          </ac:spMkLst>
        </pc:spChg>
      </pc:sldChg>
      <pc:sldChg chg="modSp mod">
        <pc:chgData name="Melanie van Eijkelenburg" userId="e11879ab-c947-4f5e-b24f-b64d5a777e7e" providerId="ADAL" clId="{02A20754-DE2F-4F20-B31B-7C43943D87D5}" dt="2023-02-14T08:24:44.751" v="64" actId="313"/>
        <pc:sldMkLst>
          <pc:docMk/>
          <pc:sldMk cId="3237301" sldId="1000"/>
        </pc:sldMkLst>
        <pc:spChg chg="mod">
          <ac:chgData name="Melanie van Eijkelenburg" userId="e11879ab-c947-4f5e-b24f-b64d5a777e7e" providerId="ADAL" clId="{02A20754-DE2F-4F20-B31B-7C43943D87D5}" dt="2023-02-14T08:24:44.751" v="64" actId="313"/>
          <ac:spMkLst>
            <pc:docMk/>
            <pc:sldMk cId="3237301" sldId="1000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791A4-6572-4FC9-A036-0887AF0007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03F91BE-7F9D-48BF-911D-0532004ADEAA}">
      <dgm:prSet phldrT="[Tekst]"/>
      <dgm:spPr/>
      <dgm:t>
        <a:bodyPr/>
        <a:lstStyle/>
        <a:p>
          <a:r>
            <a:rPr lang="nl-NL" dirty="0"/>
            <a:t>DAG 2</a:t>
          </a:r>
        </a:p>
      </dgm:t>
    </dgm:pt>
    <dgm:pt modelId="{A17D108D-FDA8-46FE-B0E2-37073E5C1AB4}" type="parTrans" cxnId="{085D32F9-1E80-4496-86A4-D9206E772C41}">
      <dgm:prSet/>
      <dgm:spPr/>
      <dgm:t>
        <a:bodyPr/>
        <a:lstStyle/>
        <a:p>
          <a:endParaRPr lang="nl-NL"/>
        </a:p>
      </dgm:t>
    </dgm:pt>
    <dgm:pt modelId="{6B03D1C6-41CB-4842-8DFD-A08098EA98D5}" type="sibTrans" cxnId="{085D32F9-1E80-4496-86A4-D9206E772C41}">
      <dgm:prSet/>
      <dgm:spPr/>
      <dgm:t>
        <a:bodyPr/>
        <a:lstStyle/>
        <a:p>
          <a:endParaRPr lang="nl-NL"/>
        </a:p>
      </dgm:t>
    </dgm:pt>
    <dgm:pt modelId="{1D4C9571-4EE1-4439-966F-69643C2FEB58}">
      <dgm:prSet phldrT="[Tekst]" custT="1"/>
      <dgm:spPr/>
      <dgm:t>
        <a:bodyPr/>
        <a:lstStyle/>
        <a:p>
          <a:endParaRPr lang="nl-NL" sz="2400" dirty="0"/>
        </a:p>
      </dgm:t>
    </dgm:pt>
    <dgm:pt modelId="{6F20FB23-9EAD-4508-9FF6-C7041C3D0448}" type="parTrans" cxnId="{C82337EA-CE2F-4101-823B-252944A33B04}">
      <dgm:prSet/>
      <dgm:spPr/>
      <dgm:t>
        <a:bodyPr/>
        <a:lstStyle/>
        <a:p>
          <a:endParaRPr lang="nl-NL"/>
        </a:p>
      </dgm:t>
    </dgm:pt>
    <dgm:pt modelId="{7B893DE0-DE10-49E8-AC7C-39EF92AAFBF0}" type="sibTrans" cxnId="{C82337EA-CE2F-4101-823B-252944A33B04}">
      <dgm:prSet/>
      <dgm:spPr/>
      <dgm:t>
        <a:bodyPr/>
        <a:lstStyle/>
        <a:p>
          <a:endParaRPr lang="nl-NL"/>
        </a:p>
      </dgm:t>
    </dgm:pt>
    <dgm:pt modelId="{6449D0C5-FBCB-47B3-8968-F4C83CBF14A9}">
      <dgm:prSet phldrT="[Tekst]"/>
      <dgm:spPr/>
      <dgm:t>
        <a:bodyPr/>
        <a:lstStyle/>
        <a:p>
          <a:r>
            <a:rPr lang="nl-NL" dirty="0"/>
            <a:t>ONTSLAG</a:t>
          </a:r>
        </a:p>
      </dgm:t>
    </dgm:pt>
    <dgm:pt modelId="{6E00226F-510D-4C94-AEFF-5E2FD2E59868}" type="parTrans" cxnId="{41EC8BAD-F1FB-400B-B634-6E6DC5854F19}">
      <dgm:prSet/>
      <dgm:spPr/>
      <dgm:t>
        <a:bodyPr/>
        <a:lstStyle/>
        <a:p>
          <a:endParaRPr lang="nl-NL"/>
        </a:p>
      </dgm:t>
    </dgm:pt>
    <dgm:pt modelId="{2BE89005-1C13-4824-B9F2-6BBE69F452AA}" type="sibTrans" cxnId="{41EC8BAD-F1FB-400B-B634-6E6DC5854F19}">
      <dgm:prSet/>
      <dgm:spPr/>
      <dgm:t>
        <a:bodyPr/>
        <a:lstStyle/>
        <a:p>
          <a:endParaRPr lang="nl-NL"/>
        </a:p>
      </dgm:t>
    </dgm:pt>
    <dgm:pt modelId="{920316E5-2902-4FD0-AFC7-8925C57E5FA0}">
      <dgm:prSet phldrT="[Tekst]" custT="1"/>
      <dgm:spPr/>
      <dgm:t>
        <a:bodyPr/>
        <a:lstStyle/>
        <a:p>
          <a:endParaRPr lang="nl-NL" sz="2400" dirty="0"/>
        </a:p>
      </dgm:t>
    </dgm:pt>
    <dgm:pt modelId="{B81E5E04-7E6E-4A53-B8A9-05B335940158}" type="parTrans" cxnId="{A6B460B2-05B0-47E1-87FD-316420F05CA8}">
      <dgm:prSet/>
      <dgm:spPr/>
      <dgm:t>
        <a:bodyPr/>
        <a:lstStyle/>
        <a:p>
          <a:endParaRPr lang="nl-NL"/>
        </a:p>
      </dgm:t>
    </dgm:pt>
    <dgm:pt modelId="{A7A40097-6171-4227-AA76-31B20C750021}" type="sibTrans" cxnId="{A6B460B2-05B0-47E1-87FD-316420F05CA8}">
      <dgm:prSet/>
      <dgm:spPr/>
      <dgm:t>
        <a:bodyPr/>
        <a:lstStyle/>
        <a:p>
          <a:endParaRPr lang="nl-NL"/>
        </a:p>
      </dgm:t>
    </dgm:pt>
    <dgm:pt modelId="{E01C1126-8427-4525-B6F9-8581030F873B}" type="pres">
      <dgm:prSet presAssocID="{8D9791A4-6572-4FC9-A036-0887AF00070C}" presName="linearFlow" presStyleCnt="0">
        <dgm:presLayoutVars>
          <dgm:dir/>
          <dgm:animLvl val="lvl"/>
          <dgm:resizeHandles val="exact"/>
        </dgm:presLayoutVars>
      </dgm:prSet>
      <dgm:spPr/>
    </dgm:pt>
    <dgm:pt modelId="{4DBA9F36-27E2-4C3C-B7E4-46E2514900AE}" type="pres">
      <dgm:prSet presAssocID="{203F91BE-7F9D-48BF-911D-0532004ADEAA}" presName="composite" presStyleCnt="0"/>
      <dgm:spPr/>
    </dgm:pt>
    <dgm:pt modelId="{F8343E14-9596-4AEA-985D-821DAB1243D1}" type="pres">
      <dgm:prSet presAssocID="{203F91BE-7F9D-48BF-911D-0532004ADEA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8B3A6406-504A-4F48-A4D5-291621DFA84D}" type="pres">
      <dgm:prSet presAssocID="{203F91BE-7F9D-48BF-911D-0532004ADEAA}" presName="descendantText" presStyleLbl="alignAcc1" presStyleIdx="0" presStyleCnt="2">
        <dgm:presLayoutVars>
          <dgm:bulletEnabled val="1"/>
        </dgm:presLayoutVars>
      </dgm:prSet>
      <dgm:spPr/>
    </dgm:pt>
    <dgm:pt modelId="{2BEE6646-791E-49E5-9CDE-EF5DA56B359C}" type="pres">
      <dgm:prSet presAssocID="{6B03D1C6-41CB-4842-8DFD-A08098EA98D5}" presName="sp" presStyleCnt="0"/>
      <dgm:spPr/>
    </dgm:pt>
    <dgm:pt modelId="{67FF8183-668F-468E-A65F-5D85BC19EB24}" type="pres">
      <dgm:prSet presAssocID="{6449D0C5-FBCB-47B3-8968-F4C83CBF14A9}" presName="composite" presStyleCnt="0"/>
      <dgm:spPr/>
    </dgm:pt>
    <dgm:pt modelId="{1F6E532C-75A0-45D9-B614-E8DF51920739}" type="pres">
      <dgm:prSet presAssocID="{6449D0C5-FBCB-47B3-8968-F4C83CBF14A9}" presName="parentText" presStyleLbl="alignNode1" presStyleIdx="1" presStyleCnt="2" custLinFactNeighborX="-895" custLinFactNeighborY="60">
        <dgm:presLayoutVars>
          <dgm:chMax val="1"/>
          <dgm:bulletEnabled val="1"/>
        </dgm:presLayoutVars>
      </dgm:prSet>
      <dgm:spPr/>
    </dgm:pt>
    <dgm:pt modelId="{90684ED2-F274-4E60-A4D9-082893C9EB88}" type="pres">
      <dgm:prSet presAssocID="{6449D0C5-FBCB-47B3-8968-F4C83CBF14A9}" presName="descendantText" presStyleLbl="alignAcc1" presStyleIdx="1" presStyleCnt="2" custLinFactNeighborX="351" custLinFactNeighborY="-421">
        <dgm:presLayoutVars>
          <dgm:bulletEnabled val="1"/>
        </dgm:presLayoutVars>
      </dgm:prSet>
      <dgm:spPr/>
    </dgm:pt>
  </dgm:ptLst>
  <dgm:cxnLst>
    <dgm:cxn modelId="{2C2A4631-F20F-4882-86AD-A7B96FFDB5B2}" type="presOf" srcId="{920316E5-2902-4FD0-AFC7-8925C57E5FA0}" destId="{90684ED2-F274-4E60-A4D9-082893C9EB88}" srcOrd="0" destOrd="0" presId="urn:microsoft.com/office/officeart/2005/8/layout/chevron2"/>
    <dgm:cxn modelId="{9F640F63-B686-4F68-82E8-12741F16D3C5}" type="presOf" srcId="{1D4C9571-4EE1-4439-966F-69643C2FEB58}" destId="{8B3A6406-504A-4F48-A4D5-291621DFA84D}" srcOrd="0" destOrd="0" presId="urn:microsoft.com/office/officeart/2005/8/layout/chevron2"/>
    <dgm:cxn modelId="{23A21C6B-92A2-4956-8B22-6C51A1040F53}" type="presOf" srcId="{203F91BE-7F9D-48BF-911D-0532004ADEAA}" destId="{F8343E14-9596-4AEA-985D-821DAB1243D1}" srcOrd="0" destOrd="0" presId="urn:microsoft.com/office/officeart/2005/8/layout/chevron2"/>
    <dgm:cxn modelId="{41EC8BAD-F1FB-400B-B634-6E6DC5854F19}" srcId="{8D9791A4-6572-4FC9-A036-0887AF00070C}" destId="{6449D0C5-FBCB-47B3-8968-F4C83CBF14A9}" srcOrd="1" destOrd="0" parTransId="{6E00226F-510D-4C94-AEFF-5E2FD2E59868}" sibTransId="{2BE89005-1C13-4824-B9F2-6BBE69F452AA}"/>
    <dgm:cxn modelId="{357A6AB0-78C8-4C00-A8BC-0247889F1FFB}" type="presOf" srcId="{8D9791A4-6572-4FC9-A036-0887AF00070C}" destId="{E01C1126-8427-4525-B6F9-8581030F873B}" srcOrd="0" destOrd="0" presId="urn:microsoft.com/office/officeart/2005/8/layout/chevron2"/>
    <dgm:cxn modelId="{A6B460B2-05B0-47E1-87FD-316420F05CA8}" srcId="{6449D0C5-FBCB-47B3-8968-F4C83CBF14A9}" destId="{920316E5-2902-4FD0-AFC7-8925C57E5FA0}" srcOrd="0" destOrd="0" parTransId="{B81E5E04-7E6E-4A53-B8A9-05B335940158}" sibTransId="{A7A40097-6171-4227-AA76-31B20C750021}"/>
    <dgm:cxn modelId="{FF997CB5-BA8D-4C2A-926D-DBCA9D5DFEDB}" type="presOf" srcId="{6449D0C5-FBCB-47B3-8968-F4C83CBF14A9}" destId="{1F6E532C-75A0-45D9-B614-E8DF51920739}" srcOrd="0" destOrd="0" presId="urn:microsoft.com/office/officeart/2005/8/layout/chevron2"/>
    <dgm:cxn modelId="{C82337EA-CE2F-4101-823B-252944A33B04}" srcId="{203F91BE-7F9D-48BF-911D-0532004ADEAA}" destId="{1D4C9571-4EE1-4439-966F-69643C2FEB58}" srcOrd="0" destOrd="0" parTransId="{6F20FB23-9EAD-4508-9FF6-C7041C3D0448}" sibTransId="{7B893DE0-DE10-49E8-AC7C-39EF92AAFBF0}"/>
    <dgm:cxn modelId="{085D32F9-1E80-4496-86A4-D9206E772C41}" srcId="{8D9791A4-6572-4FC9-A036-0887AF00070C}" destId="{203F91BE-7F9D-48BF-911D-0532004ADEAA}" srcOrd="0" destOrd="0" parTransId="{A17D108D-FDA8-46FE-B0E2-37073E5C1AB4}" sibTransId="{6B03D1C6-41CB-4842-8DFD-A08098EA98D5}"/>
    <dgm:cxn modelId="{99EC75C2-3308-4DDF-9F79-35BDAA4B964D}" type="presParOf" srcId="{E01C1126-8427-4525-B6F9-8581030F873B}" destId="{4DBA9F36-27E2-4C3C-B7E4-46E2514900AE}" srcOrd="0" destOrd="0" presId="urn:microsoft.com/office/officeart/2005/8/layout/chevron2"/>
    <dgm:cxn modelId="{F5046D24-202E-4DD2-A1A5-FD5D8FC27A7D}" type="presParOf" srcId="{4DBA9F36-27E2-4C3C-B7E4-46E2514900AE}" destId="{F8343E14-9596-4AEA-985D-821DAB1243D1}" srcOrd="0" destOrd="0" presId="urn:microsoft.com/office/officeart/2005/8/layout/chevron2"/>
    <dgm:cxn modelId="{2FDF402D-B6A3-4605-BF66-2FDD49CC07FC}" type="presParOf" srcId="{4DBA9F36-27E2-4C3C-B7E4-46E2514900AE}" destId="{8B3A6406-504A-4F48-A4D5-291621DFA84D}" srcOrd="1" destOrd="0" presId="urn:microsoft.com/office/officeart/2005/8/layout/chevron2"/>
    <dgm:cxn modelId="{A77FAA48-644B-4DBA-8028-E87C5070F265}" type="presParOf" srcId="{E01C1126-8427-4525-B6F9-8581030F873B}" destId="{2BEE6646-791E-49E5-9CDE-EF5DA56B359C}" srcOrd="1" destOrd="0" presId="urn:microsoft.com/office/officeart/2005/8/layout/chevron2"/>
    <dgm:cxn modelId="{80A95D68-EAE4-4295-BE20-DBA28C418A67}" type="presParOf" srcId="{E01C1126-8427-4525-B6F9-8581030F873B}" destId="{67FF8183-668F-468E-A65F-5D85BC19EB24}" srcOrd="2" destOrd="0" presId="urn:microsoft.com/office/officeart/2005/8/layout/chevron2"/>
    <dgm:cxn modelId="{4351F467-FDBC-4881-A798-38629CBAA48C}" type="presParOf" srcId="{67FF8183-668F-468E-A65F-5D85BC19EB24}" destId="{1F6E532C-75A0-45D9-B614-E8DF51920739}" srcOrd="0" destOrd="0" presId="urn:microsoft.com/office/officeart/2005/8/layout/chevron2"/>
    <dgm:cxn modelId="{60EC124F-613B-4D40-841E-F1CD5A6F026E}" type="presParOf" srcId="{67FF8183-668F-468E-A65F-5D85BC19EB24}" destId="{90684ED2-F274-4E60-A4D9-082893C9EB8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791A4-6572-4FC9-A036-0887AF0007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03F91BE-7F9D-48BF-911D-0532004ADEAA}">
      <dgm:prSet phldrT="[Tekst]"/>
      <dgm:spPr/>
      <dgm:t>
        <a:bodyPr/>
        <a:lstStyle/>
        <a:p>
          <a:r>
            <a:rPr lang="nl-NL" dirty="0"/>
            <a:t>DAG 2</a:t>
          </a:r>
        </a:p>
      </dgm:t>
    </dgm:pt>
    <dgm:pt modelId="{A17D108D-FDA8-46FE-B0E2-37073E5C1AB4}" type="parTrans" cxnId="{085D32F9-1E80-4496-86A4-D9206E772C41}">
      <dgm:prSet/>
      <dgm:spPr/>
      <dgm:t>
        <a:bodyPr/>
        <a:lstStyle/>
        <a:p>
          <a:endParaRPr lang="nl-NL"/>
        </a:p>
      </dgm:t>
    </dgm:pt>
    <dgm:pt modelId="{6B03D1C6-41CB-4842-8DFD-A08098EA98D5}" type="sibTrans" cxnId="{085D32F9-1E80-4496-86A4-D9206E772C41}">
      <dgm:prSet/>
      <dgm:spPr/>
      <dgm:t>
        <a:bodyPr/>
        <a:lstStyle/>
        <a:p>
          <a:endParaRPr lang="nl-NL"/>
        </a:p>
      </dgm:t>
    </dgm:pt>
    <dgm:pt modelId="{1D4C9571-4EE1-4439-966F-69643C2FEB58}">
      <dgm:prSet phldrT="[Tekst]" custT="1"/>
      <dgm:spPr/>
      <dgm:t>
        <a:bodyPr/>
        <a:lstStyle/>
        <a:p>
          <a:r>
            <a:rPr lang="nl-NL" sz="2400" dirty="0"/>
            <a:t>Aanleiding opname achterhalen</a:t>
          </a:r>
        </a:p>
      </dgm:t>
    </dgm:pt>
    <dgm:pt modelId="{6F20FB23-9EAD-4508-9FF6-C7041C3D0448}" type="parTrans" cxnId="{C82337EA-CE2F-4101-823B-252944A33B04}">
      <dgm:prSet/>
      <dgm:spPr/>
      <dgm:t>
        <a:bodyPr/>
        <a:lstStyle/>
        <a:p>
          <a:endParaRPr lang="nl-NL"/>
        </a:p>
      </dgm:t>
    </dgm:pt>
    <dgm:pt modelId="{7B893DE0-DE10-49E8-AC7C-39EF92AAFBF0}" type="sibTrans" cxnId="{C82337EA-CE2F-4101-823B-252944A33B04}">
      <dgm:prSet/>
      <dgm:spPr/>
      <dgm:t>
        <a:bodyPr/>
        <a:lstStyle/>
        <a:p>
          <a:endParaRPr lang="nl-NL"/>
        </a:p>
      </dgm:t>
    </dgm:pt>
    <dgm:pt modelId="{6449D0C5-FBCB-47B3-8968-F4C83CBF14A9}">
      <dgm:prSet phldrT="[Tekst]"/>
      <dgm:spPr/>
      <dgm:t>
        <a:bodyPr/>
        <a:lstStyle/>
        <a:p>
          <a:r>
            <a:rPr lang="nl-NL" dirty="0"/>
            <a:t>ONTSLAG</a:t>
          </a:r>
        </a:p>
      </dgm:t>
    </dgm:pt>
    <dgm:pt modelId="{6E00226F-510D-4C94-AEFF-5E2FD2E59868}" type="parTrans" cxnId="{41EC8BAD-F1FB-400B-B634-6E6DC5854F19}">
      <dgm:prSet/>
      <dgm:spPr/>
      <dgm:t>
        <a:bodyPr/>
        <a:lstStyle/>
        <a:p>
          <a:endParaRPr lang="nl-NL"/>
        </a:p>
      </dgm:t>
    </dgm:pt>
    <dgm:pt modelId="{2BE89005-1C13-4824-B9F2-6BBE69F452AA}" type="sibTrans" cxnId="{41EC8BAD-F1FB-400B-B634-6E6DC5854F19}">
      <dgm:prSet/>
      <dgm:spPr/>
      <dgm:t>
        <a:bodyPr/>
        <a:lstStyle/>
        <a:p>
          <a:endParaRPr lang="nl-NL"/>
        </a:p>
      </dgm:t>
    </dgm:pt>
    <dgm:pt modelId="{920316E5-2902-4FD0-AFC7-8925C57E5FA0}">
      <dgm:prSet phldrT="[Tekst]" custT="1"/>
      <dgm:spPr/>
      <dgm:t>
        <a:bodyPr/>
        <a:lstStyle/>
        <a:p>
          <a:r>
            <a:rPr lang="nl-NL" sz="2400" dirty="0"/>
            <a:t>Voldoende vertrouwen in ontslag? </a:t>
          </a:r>
        </a:p>
      </dgm:t>
    </dgm:pt>
    <dgm:pt modelId="{B81E5E04-7E6E-4A53-B8A9-05B335940158}" type="parTrans" cxnId="{A6B460B2-05B0-47E1-87FD-316420F05CA8}">
      <dgm:prSet/>
      <dgm:spPr/>
      <dgm:t>
        <a:bodyPr/>
        <a:lstStyle/>
        <a:p>
          <a:endParaRPr lang="nl-NL"/>
        </a:p>
      </dgm:t>
    </dgm:pt>
    <dgm:pt modelId="{A7A40097-6171-4227-AA76-31B20C750021}" type="sibTrans" cxnId="{A6B460B2-05B0-47E1-87FD-316420F05CA8}">
      <dgm:prSet/>
      <dgm:spPr/>
      <dgm:t>
        <a:bodyPr/>
        <a:lstStyle/>
        <a:p>
          <a:endParaRPr lang="nl-NL"/>
        </a:p>
      </dgm:t>
    </dgm:pt>
    <dgm:pt modelId="{E91C160B-C4F9-4CDB-A3A9-E3705E43B993}">
      <dgm:prSet phldrT="[Tekst]" custT="1"/>
      <dgm:spPr/>
      <dgm:t>
        <a:bodyPr/>
        <a:lstStyle/>
        <a:p>
          <a:r>
            <a:rPr lang="nl-NL" sz="2400" dirty="0"/>
            <a:t>Aanspreekpunt komende periode</a:t>
          </a:r>
        </a:p>
      </dgm:t>
    </dgm:pt>
    <dgm:pt modelId="{5DA4F3D9-A0DE-4A08-80C3-4F7E98EF7346}" type="parTrans" cxnId="{48B560FC-0A65-4261-8E1E-FFC3C79E8B49}">
      <dgm:prSet/>
      <dgm:spPr/>
      <dgm:t>
        <a:bodyPr/>
        <a:lstStyle/>
        <a:p>
          <a:endParaRPr lang="nl-NL"/>
        </a:p>
      </dgm:t>
    </dgm:pt>
    <dgm:pt modelId="{8E6DE3AD-776A-4A0F-A70F-F5C2FAE88220}" type="sibTrans" cxnId="{48B560FC-0A65-4261-8E1E-FFC3C79E8B49}">
      <dgm:prSet/>
      <dgm:spPr/>
      <dgm:t>
        <a:bodyPr/>
        <a:lstStyle/>
        <a:p>
          <a:endParaRPr lang="nl-NL"/>
        </a:p>
      </dgm:t>
    </dgm:pt>
    <dgm:pt modelId="{DE9768D7-AD79-4C7F-8EDB-3C982AB40FE2}">
      <dgm:prSet phldrT="[Tekst]" custT="1"/>
      <dgm:spPr/>
      <dgm:t>
        <a:bodyPr/>
        <a:lstStyle/>
        <a:p>
          <a:r>
            <a:rPr lang="nl-NL" sz="2400" dirty="0"/>
            <a:t>Verwachtingen op elkaar afstemmen (ontslagdatum)</a:t>
          </a:r>
        </a:p>
      </dgm:t>
    </dgm:pt>
    <dgm:pt modelId="{0C289BC9-B6BA-4507-9F89-19CE2D8D7513}" type="parTrans" cxnId="{20B02FC1-B2F7-41B7-A08D-4D87EFCB6816}">
      <dgm:prSet/>
      <dgm:spPr/>
      <dgm:t>
        <a:bodyPr/>
        <a:lstStyle/>
        <a:p>
          <a:endParaRPr lang="nl-NL"/>
        </a:p>
      </dgm:t>
    </dgm:pt>
    <dgm:pt modelId="{8CFBB5B5-5B21-46F0-9C0A-E2F8996F8491}" type="sibTrans" cxnId="{20B02FC1-B2F7-41B7-A08D-4D87EFCB6816}">
      <dgm:prSet/>
      <dgm:spPr/>
      <dgm:t>
        <a:bodyPr/>
        <a:lstStyle/>
        <a:p>
          <a:endParaRPr lang="nl-NL"/>
        </a:p>
      </dgm:t>
    </dgm:pt>
    <dgm:pt modelId="{75C581BA-6E84-487F-AA6F-2BA610CA6972}">
      <dgm:prSet phldrT="[Tekst]" custT="1"/>
      <dgm:spPr/>
      <dgm:t>
        <a:bodyPr/>
        <a:lstStyle/>
        <a:p>
          <a:r>
            <a:rPr lang="nl-NL" sz="2400" dirty="0"/>
            <a:t>Alles in gang zetten voor ontslag</a:t>
          </a:r>
        </a:p>
      </dgm:t>
    </dgm:pt>
    <dgm:pt modelId="{66C21EE1-1AE1-46FA-90B3-21F3F9B404DA}" type="parTrans" cxnId="{FF379EE5-62D4-415C-8D5F-345BD1C7D33E}">
      <dgm:prSet/>
      <dgm:spPr/>
      <dgm:t>
        <a:bodyPr/>
        <a:lstStyle/>
        <a:p>
          <a:endParaRPr lang="nl-NL"/>
        </a:p>
      </dgm:t>
    </dgm:pt>
    <dgm:pt modelId="{2B88AC99-C3E6-4DFF-9E05-3C9960F90719}" type="sibTrans" cxnId="{FF379EE5-62D4-415C-8D5F-345BD1C7D33E}">
      <dgm:prSet/>
      <dgm:spPr/>
      <dgm:t>
        <a:bodyPr/>
        <a:lstStyle/>
        <a:p>
          <a:endParaRPr lang="nl-NL"/>
        </a:p>
      </dgm:t>
    </dgm:pt>
    <dgm:pt modelId="{BFEBC1BD-E119-4938-A86A-B52499BFCD8B}">
      <dgm:prSet phldrT="[Tekst]" custT="1"/>
      <dgm:spPr/>
      <dgm:t>
        <a:bodyPr/>
        <a:lstStyle/>
        <a:p>
          <a:r>
            <a:rPr lang="nl-NL" sz="2400" dirty="0"/>
            <a:t>Wat te doen bij verergering klachten? (Longaanval Actieplan)</a:t>
          </a:r>
        </a:p>
      </dgm:t>
    </dgm:pt>
    <dgm:pt modelId="{7AFF6E67-613D-4EE8-87F7-D6DB4FEAA9E7}" type="parTrans" cxnId="{579DCBEF-4B61-43B6-9E36-BEE7DFC74CEC}">
      <dgm:prSet/>
      <dgm:spPr/>
      <dgm:t>
        <a:bodyPr/>
        <a:lstStyle/>
        <a:p>
          <a:endParaRPr lang="nl-NL"/>
        </a:p>
      </dgm:t>
    </dgm:pt>
    <dgm:pt modelId="{300B0D52-37A7-4D9C-9839-9E87981FE1E6}" type="sibTrans" cxnId="{579DCBEF-4B61-43B6-9E36-BEE7DFC74CEC}">
      <dgm:prSet/>
      <dgm:spPr/>
      <dgm:t>
        <a:bodyPr/>
        <a:lstStyle/>
        <a:p>
          <a:endParaRPr lang="nl-NL"/>
        </a:p>
      </dgm:t>
    </dgm:pt>
    <dgm:pt modelId="{8A1D07CB-1DC7-4B98-8451-4A46F1B13CE4}">
      <dgm:prSet phldrT="[Tekst]" custT="1"/>
      <dgm:spPr/>
      <dgm:t>
        <a:bodyPr/>
        <a:lstStyle/>
        <a:p>
          <a:r>
            <a:rPr lang="nl-NL" sz="2400" dirty="0"/>
            <a:t>Doornemen activiteiten eerste weken na ontslag</a:t>
          </a:r>
        </a:p>
      </dgm:t>
    </dgm:pt>
    <dgm:pt modelId="{62DE10A3-FCC3-40AF-9633-7667D3AF103F}" type="parTrans" cxnId="{93AC7E77-C05F-4F49-A6C5-0E7D5243A9DE}">
      <dgm:prSet/>
      <dgm:spPr/>
      <dgm:t>
        <a:bodyPr/>
        <a:lstStyle/>
        <a:p>
          <a:endParaRPr lang="nl-NL"/>
        </a:p>
      </dgm:t>
    </dgm:pt>
    <dgm:pt modelId="{1A6EB650-A371-475C-A016-A23D3AE844DB}" type="sibTrans" cxnId="{93AC7E77-C05F-4F49-A6C5-0E7D5243A9DE}">
      <dgm:prSet/>
      <dgm:spPr/>
      <dgm:t>
        <a:bodyPr/>
        <a:lstStyle/>
        <a:p>
          <a:endParaRPr lang="nl-NL"/>
        </a:p>
      </dgm:t>
    </dgm:pt>
    <dgm:pt modelId="{E01C1126-8427-4525-B6F9-8581030F873B}" type="pres">
      <dgm:prSet presAssocID="{8D9791A4-6572-4FC9-A036-0887AF00070C}" presName="linearFlow" presStyleCnt="0">
        <dgm:presLayoutVars>
          <dgm:dir/>
          <dgm:animLvl val="lvl"/>
          <dgm:resizeHandles val="exact"/>
        </dgm:presLayoutVars>
      </dgm:prSet>
      <dgm:spPr/>
    </dgm:pt>
    <dgm:pt modelId="{4DBA9F36-27E2-4C3C-B7E4-46E2514900AE}" type="pres">
      <dgm:prSet presAssocID="{203F91BE-7F9D-48BF-911D-0532004ADEAA}" presName="composite" presStyleCnt="0"/>
      <dgm:spPr/>
    </dgm:pt>
    <dgm:pt modelId="{F8343E14-9596-4AEA-985D-821DAB1243D1}" type="pres">
      <dgm:prSet presAssocID="{203F91BE-7F9D-48BF-911D-0532004ADEA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8B3A6406-504A-4F48-A4D5-291621DFA84D}" type="pres">
      <dgm:prSet presAssocID="{203F91BE-7F9D-48BF-911D-0532004ADEAA}" presName="descendantText" presStyleLbl="alignAcc1" presStyleIdx="0" presStyleCnt="2">
        <dgm:presLayoutVars>
          <dgm:bulletEnabled val="1"/>
        </dgm:presLayoutVars>
      </dgm:prSet>
      <dgm:spPr/>
    </dgm:pt>
    <dgm:pt modelId="{2BEE6646-791E-49E5-9CDE-EF5DA56B359C}" type="pres">
      <dgm:prSet presAssocID="{6B03D1C6-41CB-4842-8DFD-A08098EA98D5}" presName="sp" presStyleCnt="0"/>
      <dgm:spPr/>
    </dgm:pt>
    <dgm:pt modelId="{67FF8183-668F-468E-A65F-5D85BC19EB24}" type="pres">
      <dgm:prSet presAssocID="{6449D0C5-FBCB-47B3-8968-F4C83CBF14A9}" presName="composite" presStyleCnt="0"/>
      <dgm:spPr/>
    </dgm:pt>
    <dgm:pt modelId="{1F6E532C-75A0-45D9-B614-E8DF51920739}" type="pres">
      <dgm:prSet presAssocID="{6449D0C5-FBCB-47B3-8968-F4C83CBF14A9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0684ED2-F274-4E60-A4D9-082893C9EB88}" type="pres">
      <dgm:prSet presAssocID="{6449D0C5-FBCB-47B3-8968-F4C83CBF14A9}" presName="descendantText" presStyleLbl="alignAcc1" presStyleIdx="1" presStyleCnt="2" custLinFactNeighborX="351" custLinFactNeighborY="-421">
        <dgm:presLayoutVars>
          <dgm:bulletEnabled val="1"/>
        </dgm:presLayoutVars>
      </dgm:prSet>
      <dgm:spPr/>
    </dgm:pt>
  </dgm:ptLst>
  <dgm:cxnLst>
    <dgm:cxn modelId="{2C2A4631-F20F-4882-86AD-A7B96FFDB5B2}" type="presOf" srcId="{920316E5-2902-4FD0-AFC7-8925C57E5FA0}" destId="{90684ED2-F274-4E60-A4D9-082893C9EB88}" srcOrd="0" destOrd="0" presId="urn:microsoft.com/office/officeart/2005/8/layout/chevron2"/>
    <dgm:cxn modelId="{EB71DC41-E6D0-47BB-A48A-FE8DB6AD6DA2}" type="presOf" srcId="{BFEBC1BD-E119-4938-A86A-B52499BFCD8B}" destId="{90684ED2-F274-4E60-A4D9-082893C9EB88}" srcOrd="0" destOrd="1" presId="urn:microsoft.com/office/officeart/2005/8/layout/chevron2"/>
    <dgm:cxn modelId="{9F640F63-B686-4F68-82E8-12741F16D3C5}" type="presOf" srcId="{1D4C9571-4EE1-4439-966F-69643C2FEB58}" destId="{8B3A6406-504A-4F48-A4D5-291621DFA84D}" srcOrd="0" destOrd="0" presId="urn:microsoft.com/office/officeart/2005/8/layout/chevron2"/>
    <dgm:cxn modelId="{23A21C6B-92A2-4956-8B22-6C51A1040F53}" type="presOf" srcId="{203F91BE-7F9D-48BF-911D-0532004ADEAA}" destId="{F8343E14-9596-4AEA-985D-821DAB1243D1}" srcOrd="0" destOrd="0" presId="urn:microsoft.com/office/officeart/2005/8/layout/chevron2"/>
    <dgm:cxn modelId="{DD37934E-01E6-45E3-BAD3-F282140DB654}" type="presOf" srcId="{75C581BA-6E84-487F-AA6F-2BA610CA6972}" destId="{8B3A6406-504A-4F48-A4D5-291621DFA84D}" srcOrd="0" destOrd="2" presId="urn:microsoft.com/office/officeart/2005/8/layout/chevron2"/>
    <dgm:cxn modelId="{93AC7E77-C05F-4F49-A6C5-0E7D5243A9DE}" srcId="{6449D0C5-FBCB-47B3-8968-F4C83CBF14A9}" destId="{8A1D07CB-1DC7-4B98-8451-4A46F1B13CE4}" srcOrd="3" destOrd="0" parTransId="{62DE10A3-FCC3-40AF-9633-7667D3AF103F}" sibTransId="{1A6EB650-A371-475C-A016-A23D3AE844DB}"/>
    <dgm:cxn modelId="{92E46687-BEEC-482D-A263-5C631FA00212}" type="presOf" srcId="{DE9768D7-AD79-4C7F-8EDB-3C982AB40FE2}" destId="{8B3A6406-504A-4F48-A4D5-291621DFA84D}" srcOrd="0" destOrd="1" presId="urn:microsoft.com/office/officeart/2005/8/layout/chevron2"/>
    <dgm:cxn modelId="{41EC8BAD-F1FB-400B-B634-6E6DC5854F19}" srcId="{8D9791A4-6572-4FC9-A036-0887AF00070C}" destId="{6449D0C5-FBCB-47B3-8968-F4C83CBF14A9}" srcOrd="1" destOrd="0" parTransId="{6E00226F-510D-4C94-AEFF-5E2FD2E59868}" sibTransId="{2BE89005-1C13-4824-B9F2-6BBE69F452AA}"/>
    <dgm:cxn modelId="{357A6AB0-78C8-4C00-A8BC-0247889F1FFB}" type="presOf" srcId="{8D9791A4-6572-4FC9-A036-0887AF00070C}" destId="{E01C1126-8427-4525-B6F9-8581030F873B}" srcOrd="0" destOrd="0" presId="urn:microsoft.com/office/officeart/2005/8/layout/chevron2"/>
    <dgm:cxn modelId="{A6B460B2-05B0-47E1-87FD-316420F05CA8}" srcId="{6449D0C5-FBCB-47B3-8968-F4C83CBF14A9}" destId="{920316E5-2902-4FD0-AFC7-8925C57E5FA0}" srcOrd="0" destOrd="0" parTransId="{B81E5E04-7E6E-4A53-B8A9-05B335940158}" sibTransId="{A7A40097-6171-4227-AA76-31B20C750021}"/>
    <dgm:cxn modelId="{FF997CB5-BA8D-4C2A-926D-DBCA9D5DFEDB}" type="presOf" srcId="{6449D0C5-FBCB-47B3-8968-F4C83CBF14A9}" destId="{1F6E532C-75A0-45D9-B614-E8DF51920739}" srcOrd="0" destOrd="0" presId="urn:microsoft.com/office/officeart/2005/8/layout/chevron2"/>
    <dgm:cxn modelId="{6CC631BF-E437-4CE0-8002-EBFCD1AD532B}" type="presOf" srcId="{8A1D07CB-1DC7-4B98-8451-4A46F1B13CE4}" destId="{90684ED2-F274-4E60-A4D9-082893C9EB88}" srcOrd="0" destOrd="3" presId="urn:microsoft.com/office/officeart/2005/8/layout/chevron2"/>
    <dgm:cxn modelId="{20B02FC1-B2F7-41B7-A08D-4D87EFCB6816}" srcId="{203F91BE-7F9D-48BF-911D-0532004ADEAA}" destId="{DE9768D7-AD79-4C7F-8EDB-3C982AB40FE2}" srcOrd="1" destOrd="0" parTransId="{0C289BC9-B6BA-4507-9F89-19CE2D8D7513}" sibTransId="{8CFBB5B5-5B21-46F0-9C0A-E2F8996F8491}"/>
    <dgm:cxn modelId="{FF379EE5-62D4-415C-8D5F-345BD1C7D33E}" srcId="{203F91BE-7F9D-48BF-911D-0532004ADEAA}" destId="{75C581BA-6E84-487F-AA6F-2BA610CA6972}" srcOrd="2" destOrd="0" parTransId="{66C21EE1-1AE1-46FA-90B3-21F3F9B404DA}" sibTransId="{2B88AC99-C3E6-4DFF-9E05-3C9960F90719}"/>
    <dgm:cxn modelId="{C82337EA-CE2F-4101-823B-252944A33B04}" srcId="{203F91BE-7F9D-48BF-911D-0532004ADEAA}" destId="{1D4C9571-4EE1-4439-966F-69643C2FEB58}" srcOrd="0" destOrd="0" parTransId="{6F20FB23-9EAD-4508-9FF6-C7041C3D0448}" sibTransId="{7B893DE0-DE10-49E8-AC7C-39EF92AAFBF0}"/>
    <dgm:cxn modelId="{579DCBEF-4B61-43B6-9E36-BEE7DFC74CEC}" srcId="{6449D0C5-FBCB-47B3-8968-F4C83CBF14A9}" destId="{BFEBC1BD-E119-4938-A86A-B52499BFCD8B}" srcOrd="1" destOrd="0" parTransId="{7AFF6E67-613D-4EE8-87F7-D6DB4FEAA9E7}" sibTransId="{300B0D52-37A7-4D9C-9839-9E87981FE1E6}"/>
    <dgm:cxn modelId="{085D32F9-1E80-4496-86A4-D9206E772C41}" srcId="{8D9791A4-6572-4FC9-A036-0887AF00070C}" destId="{203F91BE-7F9D-48BF-911D-0532004ADEAA}" srcOrd="0" destOrd="0" parTransId="{A17D108D-FDA8-46FE-B0E2-37073E5C1AB4}" sibTransId="{6B03D1C6-41CB-4842-8DFD-A08098EA98D5}"/>
    <dgm:cxn modelId="{48B560FC-0A65-4261-8E1E-FFC3C79E8B49}" srcId="{6449D0C5-FBCB-47B3-8968-F4C83CBF14A9}" destId="{E91C160B-C4F9-4CDB-A3A9-E3705E43B993}" srcOrd="2" destOrd="0" parTransId="{5DA4F3D9-A0DE-4A08-80C3-4F7E98EF7346}" sibTransId="{8E6DE3AD-776A-4A0F-A70F-F5C2FAE88220}"/>
    <dgm:cxn modelId="{B0FB83FC-5C41-41D9-A805-23ABE2CA5B1A}" type="presOf" srcId="{E91C160B-C4F9-4CDB-A3A9-E3705E43B993}" destId="{90684ED2-F274-4E60-A4D9-082893C9EB88}" srcOrd="0" destOrd="2" presId="urn:microsoft.com/office/officeart/2005/8/layout/chevron2"/>
    <dgm:cxn modelId="{99EC75C2-3308-4DDF-9F79-35BDAA4B964D}" type="presParOf" srcId="{E01C1126-8427-4525-B6F9-8581030F873B}" destId="{4DBA9F36-27E2-4C3C-B7E4-46E2514900AE}" srcOrd="0" destOrd="0" presId="urn:microsoft.com/office/officeart/2005/8/layout/chevron2"/>
    <dgm:cxn modelId="{F5046D24-202E-4DD2-A1A5-FD5D8FC27A7D}" type="presParOf" srcId="{4DBA9F36-27E2-4C3C-B7E4-46E2514900AE}" destId="{F8343E14-9596-4AEA-985D-821DAB1243D1}" srcOrd="0" destOrd="0" presId="urn:microsoft.com/office/officeart/2005/8/layout/chevron2"/>
    <dgm:cxn modelId="{2FDF402D-B6A3-4605-BF66-2FDD49CC07FC}" type="presParOf" srcId="{4DBA9F36-27E2-4C3C-B7E4-46E2514900AE}" destId="{8B3A6406-504A-4F48-A4D5-291621DFA84D}" srcOrd="1" destOrd="0" presId="urn:microsoft.com/office/officeart/2005/8/layout/chevron2"/>
    <dgm:cxn modelId="{A77FAA48-644B-4DBA-8028-E87C5070F265}" type="presParOf" srcId="{E01C1126-8427-4525-B6F9-8581030F873B}" destId="{2BEE6646-791E-49E5-9CDE-EF5DA56B359C}" srcOrd="1" destOrd="0" presId="urn:microsoft.com/office/officeart/2005/8/layout/chevron2"/>
    <dgm:cxn modelId="{80A95D68-EAE4-4295-BE20-DBA28C418A67}" type="presParOf" srcId="{E01C1126-8427-4525-B6F9-8581030F873B}" destId="{67FF8183-668F-468E-A65F-5D85BC19EB24}" srcOrd="2" destOrd="0" presId="urn:microsoft.com/office/officeart/2005/8/layout/chevron2"/>
    <dgm:cxn modelId="{4351F467-FDBC-4881-A798-38629CBAA48C}" type="presParOf" srcId="{67FF8183-668F-468E-A65F-5D85BC19EB24}" destId="{1F6E532C-75A0-45D9-B614-E8DF51920739}" srcOrd="0" destOrd="0" presId="urn:microsoft.com/office/officeart/2005/8/layout/chevron2"/>
    <dgm:cxn modelId="{60EC124F-613B-4D40-841E-F1CD5A6F026E}" type="presParOf" srcId="{67FF8183-668F-468E-A65F-5D85BC19EB24}" destId="{90684ED2-F274-4E60-A4D9-082893C9EB8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9791A4-6572-4FC9-A036-0887AF00070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E01C1126-8427-4525-B6F9-8581030F873B}" type="pres">
      <dgm:prSet presAssocID="{8D9791A4-6572-4FC9-A036-0887AF00070C}" presName="linearFlow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57A6AB0-78C8-4C00-A8BC-0247889F1FFB}" type="presOf" srcId="{8D9791A4-6572-4FC9-A036-0887AF00070C}" destId="{E01C1126-8427-4525-B6F9-8581030F873B}" srcOrd="0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73B6CF-E288-42EB-8891-5C0B86C0328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F6E866A-ED98-4275-98B5-6BC18B3CB8A9}">
      <dgm:prSet phldrT="[Tekst]" custT="1"/>
      <dgm:spPr/>
      <dgm:t>
        <a:bodyPr/>
        <a:lstStyle/>
        <a:p>
          <a:r>
            <a:rPr lang="nl-NL" sz="2400" dirty="0"/>
            <a:t>Week 1</a:t>
          </a:r>
        </a:p>
      </dgm:t>
    </dgm:pt>
    <dgm:pt modelId="{6463CAF1-B665-4AFE-9AA3-90B72824D8E3}" type="parTrans" cxnId="{12B3A09B-B2EF-4E04-A189-B44737D6785C}">
      <dgm:prSet/>
      <dgm:spPr/>
      <dgm:t>
        <a:bodyPr/>
        <a:lstStyle/>
        <a:p>
          <a:endParaRPr lang="nl-NL" sz="2400"/>
        </a:p>
      </dgm:t>
    </dgm:pt>
    <dgm:pt modelId="{9CBDB524-A493-4DBD-BC3E-AA79FD386148}" type="sibTrans" cxnId="{12B3A09B-B2EF-4E04-A189-B44737D6785C}">
      <dgm:prSet/>
      <dgm:spPr/>
      <dgm:t>
        <a:bodyPr/>
        <a:lstStyle/>
        <a:p>
          <a:endParaRPr lang="nl-NL" sz="2400"/>
        </a:p>
      </dgm:t>
    </dgm:pt>
    <dgm:pt modelId="{A7D39D67-3F87-48DE-8206-10C632D5DE2C}">
      <dgm:prSet phldrT="[Tekst]" custT="1"/>
      <dgm:spPr/>
      <dgm:t>
        <a:bodyPr/>
        <a:lstStyle/>
        <a:p>
          <a:r>
            <a:rPr lang="nl-NL" sz="2400" dirty="0" err="1"/>
            <a:t>Wk</a:t>
          </a:r>
          <a:r>
            <a:rPr lang="nl-NL" sz="2400" dirty="0"/>
            <a:t> 2-4</a:t>
          </a:r>
        </a:p>
      </dgm:t>
    </dgm:pt>
    <dgm:pt modelId="{85BB8031-A8FF-4878-A437-24FC966805C7}" type="parTrans" cxnId="{4CC35B50-FD63-4DF0-994E-503F6411C6AB}">
      <dgm:prSet/>
      <dgm:spPr/>
      <dgm:t>
        <a:bodyPr/>
        <a:lstStyle/>
        <a:p>
          <a:endParaRPr lang="nl-NL" sz="2400"/>
        </a:p>
      </dgm:t>
    </dgm:pt>
    <dgm:pt modelId="{BA37689C-8016-4C63-B3D5-512191AD30CB}" type="sibTrans" cxnId="{4CC35B50-FD63-4DF0-994E-503F6411C6AB}">
      <dgm:prSet/>
      <dgm:spPr/>
      <dgm:t>
        <a:bodyPr/>
        <a:lstStyle/>
        <a:p>
          <a:endParaRPr lang="nl-NL" sz="2400"/>
        </a:p>
      </dgm:t>
    </dgm:pt>
    <dgm:pt modelId="{D2E29389-F56B-4D7E-970D-5A70694C550B}">
      <dgm:prSet phldrT="[Tekst]" custT="1"/>
      <dgm:spPr/>
      <dgm:t>
        <a:bodyPr/>
        <a:lstStyle/>
        <a:p>
          <a:r>
            <a:rPr lang="nl-NL" sz="2400" dirty="0"/>
            <a:t>Start maken aan Individueel </a:t>
          </a:r>
          <a:r>
            <a:rPr lang="nl-NL" sz="2400" dirty="0" err="1"/>
            <a:t>ZorgPlan</a:t>
          </a:r>
          <a:r>
            <a:rPr lang="nl-NL" sz="2400" dirty="0"/>
            <a:t> (IZP) (streefdoel korte termijn)</a:t>
          </a:r>
        </a:p>
      </dgm:t>
    </dgm:pt>
    <dgm:pt modelId="{A16BEEBF-A631-4A99-8960-DD11EA8AA534}" type="parTrans" cxnId="{0C23A176-99D3-4868-9353-0AEA40ABA7CF}">
      <dgm:prSet/>
      <dgm:spPr/>
      <dgm:t>
        <a:bodyPr/>
        <a:lstStyle/>
        <a:p>
          <a:endParaRPr lang="nl-NL" sz="2400"/>
        </a:p>
      </dgm:t>
    </dgm:pt>
    <dgm:pt modelId="{AD87E7AD-34D3-490C-88BE-1A0ACB28CC46}" type="sibTrans" cxnId="{0C23A176-99D3-4868-9353-0AEA40ABA7CF}">
      <dgm:prSet/>
      <dgm:spPr/>
      <dgm:t>
        <a:bodyPr/>
        <a:lstStyle/>
        <a:p>
          <a:endParaRPr lang="nl-NL" sz="2400"/>
        </a:p>
      </dgm:t>
    </dgm:pt>
    <dgm:pt modelId="{F9359240-9BC7-478F-8F6B-17F6D9BCBAFB}">
      <dgm:prSet phldrT="[Tekst]" custT="1"/>
      <dgm:spPr/>
      <dgm:t>
        <a:bodyPr/>
        <a:lstStyle/>
        <a:p>
          <a:r>
            <a:rPr lang="nl-NL" sz="2400" dirty="0"/>
            <a:t>Maand 2 (verder)</a:t>
          </a:r>
        </a:p>
      </dgm:t>
    </dgm:pt>
    <dgm:pt modelId="{AED9CF95-4608-42E5-A783-7EBA8DF83654}" type="parTrans" cxnId="{A519ACE1-2502-42D0-A1A0-40931A0C573F}">
      <dgm:prSet/>
      <dgm:spPr/>
      <dgm:t>
        <a:bodyPr/>
        <a:lstStyle/>
        <a:p>
          <a:endParaRPr lang="nl-NL" sz="2400"/>
        </a:p>
      </dgm:t>
    </dgm:pt>
    <dgm:pt modelId="{9534295D-9AFE-47F8-ADD2-321A72B77879}" type="sibTrans" cxnId="{A519ACE1-2502-42D0-A1A0-40931A0C573F}">
      <dgm:prSet/>
      <dgm:spPr/>
      <dgm:t>
        <a:bodyPr/>
        <a:lstStyle/>
        <a:p>
          <a:endParaRPr lang="nl-NL" sz="2400"/>
        </a:p>
      </dgm:t>
    </dgm:pt>
    <dgm:pt modelId="{A979718D-7565-44C2-836C-F96B3A3AAE22}">
      <dgm:prSet phldrT="[Tekst]" custT="1"/>
      <dgm:spPr/>
      <dgm:t>
        <a:bodyPr/>
        <a:lstStyle/>
        <a:p>
          <a:r>
            <a:rPr lang="nl-NL" sz="2400" dirty="0"/>
            <a:t>IZP, inclusief korte en lange termijn streefdoelen</a:t>
          </a:r>
        </a:p>
      </dgm:t>
    </dgm:pt>
    <dgm:pt modelId="{3022F277-6DD0-4B31-BA50-E57D082CC966}" type="parTrans" cxnId="{93B40A2D-29E7-44DA-B830-9B7253A7C3C0}">
      <dgm:prSet/>
      <dgm:spPr/>
      <dgm:t>
        <a:bodyPr/>
        <a:lstStyle/>
        <a:p>
          <a:endParaRPr lang="nl-NL" sz="2400"/>
        </a:p>
      </dgm:t>
    </dgm:pt>
    <dgm:pt modelId="{ECB2CF21-C2A4-47A9-9945-A63BD34709B0}" type="sibTrans" cxnId="{93B40A2D-29E7-44DA-B830-9B7253A7C3C0}">
      <dgm:prSet/>
      <dgm:spPr/>
      <dgm:t>
        <a:bodyPr/>
        <a:lstStyle/>
        <a:p>
          <a:endParaRPr lang="nl-NL" sz="2400"/>
        </a:p>
      </dgm:t>
    </dgm:pt>
    <dgm:pt modelId="{2559F304-6853-43C3-B393-5C2F6728FE18}">
      <dgm:prSet phldrT="[Tekst]" custT="1"/>
      <dgm:spPr/>
      <dgm:t>
        <a:bodyPr/>
        <a:lstStyle/>
        <a:p>
          <a:r>
            <a:rPr lang="nl-NL" sz="2400" dirty="0"/>
            <a:t>Volwaardig Longaanval Actieplan (LAP)</a:t>
          </a:r>
        </a:p>
      </dgm:t>
    </dgm:pt>
    <dgm:pt modelId="{4DAE3F86-1D29-4FE2-9A4D-F1474E45E96C}" type="parTrans" cxnId="{CF5401A8-C951-4511-9130-0464A7A5D4C4}">
      <dgm:prSet/>
      <dgm:spPr/>
      <dgm:t>
        <a:bodyPr/>
        <a:lstStyle/>
        <a:p>
          <a:endParaRPr lang="nl-NL" sz="2400"/>
        </a:p>
      </dgm:t>
    </dgm:pt>
    <dgm:pt modelId="{D152E368-3F92-419C-8291-C493FF830221}" type="sibTrans" cxnId="{CF5401A8-C951-4511-9130-0464A7A5D4C4}">
      <dgm:prSet/>
      <dgm:spPr/>
      <dgm:t>
        <a:bodyPr/>
        <a:lstStyle/>
        <a:p>
          <a:endParaRPr lang="nl-NL" sz="2400"/>
        </a:p>
      </dgm:t>
    </dgm:pt>
    <dgm:pt modelId="{924DEAD4-89AA-47AC-9DA6-C8523AAC6A5E}">
      <dgm:prSet phldrT="[Tekst]" custT="1"/>
      <dgm:spPr/>
      <dgm:t>
        <a:bodyPr/>
        <a:lstStyle/>
        <a:p>
          <a:r>
            <a:rPr lang="nl-NL" sz="2400" dirty="0"/>
            <a:t>Zorgplan bespreken, evalueren en bijstellen</a:t>
          </a:r>
        </a:p>
      </dgm:t>
    </dgm:pt>
    <dgm:pt modelId="{915417DA-706B-48FF-87CD-BEE8A93030AC}" type="parTrans" cxnId="{94460713-F03B-4D43-9E7D-D8B031465068}">
      <dgm:prSet/>
      <dgm:spPr/>
      <dgm:t>
        <a:bodyPr/>
        <a:lstStyle/>
        <a:p>
          <a:endParaRPr lang="nl-NL" sz="2400"/>
        </a:p>
      </dgm:t>
    </dgm:pt>
    <dgm:pt modelId="{10F907BD-4FD2-43F3-92D9-E29180199B41}" type="sibTrans" cxnId="{94460713-F03B-4D43-9E7D-D8B031465068}">
      <dgm:prSet/>
      <dgm:spPr/>
      <dgm:t>
        <a:bodyPr/>
        <a:lstStyle/>
        <a:p>
          <a:endParaRPr lang="nl-NL" sz="2400"/>
        </a:p>
      </dgm:t>
    </dgm:pt>
    <dgm:pt modelId="{FCFBE328-DCB9-42A8-B08B-E35AE9CDA013}">
      <dgm:prSet phldrT="[Tekst]" custT="1"/>
      <dgm:spPr/>
      <dgm:t>
        <a:bodyPr/>
        <a:lstStyle/>
        <a:p>
          <a:r>
            <a:rPr lang="nl-NL" sz="2400" dirty="0"/>
            <a:t>Minimaal jaarlijkse controle op COPD volgens zorgstandaard COPD </a:t>
          </a:r>
        </a:p>
      </dgm:t>
    </dgm:pt>
    <dgm:pt modelId="{6C6173F4-2303-40A1-A4E1-82EDBA7B39D3}" type="parTrans" cxnId="{B1C4DB5C-35CC-4483-8783-56B92E051159}">
      <dgm:prSet/>
      <dgm:spPr/>
      <dgm:t>
        <a:bodyPr/>
        <a:lstStyle/>
        <a:p>
          <a:endParaRPr lang="nl-NL" sz="2400"/>
        </a:p>
      </dgm:t>
    </dgm:pt>
    <dgm:pt modelId="{F0E3E09D-6778-4727-B547-7A927ED1B86F}" type="sibTrans" cxnId="{B1C4DB5C-35CC-4483-8783-56B92E051159}">
      <dgm:prSet/>
      <dgm:spPr/>
      <dgm:t>
        <a:bodyPr/>
        <a:lstStyle/>
        <a:p>
          <a:endParaRPr lang="nl-NL" sz="2400"/>
        </a:p>
      </dgm:t>
    </dgm:pt>
    <dgm:pt modelId="{8441B53D-8C55-48A3-A02D-FDA97FAB24FE}">
      <dgm:prSet phldrT="[Tekst]" custT="1"/>
      <dgm:spPr/>
      <dgm:t>
        <a:bodyPr/>
        <a:lstStyle/>
        <a:p>
          <a:r>
            <a:rPr lang="nl-NL" sz="2400" dirty="0" err="1"/>
            <a:t>Terugverwijzing</a:t>
          </a:r>
          <a:r>
            <a:rPr lang="nl-NL" sz="2400" dirty="0"/>
            <a:t> eerste lijn mogelijk?</a:t>
          </a:r>
        </a:p>
      </dgm:t>
    </dgm:pt>
    <dgm:pt modelId="{812FE1A8-3E37-4756-80F2-83C15C8EC2D1}" type="parTrans" cxnId="{0225C527-CB84-41AE-955C-D1F2EB60DD3E}">
      <dgm:prSet/>
      <dgm:spPr/>
      <dgm:t>
        <a:bodyPr/>
        <a:lstStyle/>
        <a:p>
          <a:endParaRPr lang="nl-NL" sz="2400"/>
        </a:p>
      </dgm:t>
    </dgm:pt>
    <dgm:pt modelId="{0931F098-4973-44C8-B33B-BF13037664C0}" type="sibTrans" cxnId="{0225C527-CB84-41AE-955C-D1F2EB60DD3E}">
      <dgm:prSet/>
      <dgm:spPr/>
      <dgm:t>
        <a:bodyPr/>
        <a:lstStyle/>
        <a:p>
          <a:endParaRPr lang="nl-NL" sz="2400"/>
        </a:p>
      </dgm:t>
    </dgm:pt>
    <dgm:pt modelId="{200D43A4-9274-4189-B19B-8B1B3AE1C534}">
      <dgm:prSet phldrT="[Tekst]" custT="1"/>
      <dgm:spPr/>
      <dgm:t>
        <a:bodyPr/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400" dirty="0"/>
            <a:t> Alles duidelijk? </a:t>
          </a:r>
        </a:p>
      </dgm:t>
    </dgm:pt>
    <dgm:pt modelId="{8FBF0064-8AA9-46E9-81D4-102A111D8ABB}" type="parTrans" cxnId="{5E83D648-001A-4AC4-B978-604B41729B7E}">
      <dgm:prSet/>
      <dgm:spPr/>
      <dgm:t>
        <a:bodyPr/>
        <a:lstStyle/>
        <a:p>
          <a:endParaRPr lang="nl-NL"/>
        </a:p>
      </dgm:t>
    </dgm:pt>
    <dgm:pt modelId="{80CC87CE-01AD-4BB5-BD63-29D696CAFABE}" type="sibTrans" cxnId="{5E83D648-001A-4AC4-B978-604B41729B7E}">
      <dgm:prSet/>
      <dgm:spPr/>
      <dgm:t>
        <a:bodyPr/>
        <a:lstStyle/>
        <a:p>
          <a:endParaRPr lang="nl-NL"/>
        </a:p>
      </dgm:t>
    </dgm:pt>
    <dgm:pt modelId="{51730773-1E2E-4D28-871C-9B83BC5EEEF9}">
      <dgm:prSet phldrT="[Tekst]" custT="1"/>
      <dgm:spPr/>
      <dgm:t>
        <a:bodyPr/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400" dirty="0"/>
            <a:t> Signaleerfunctie (problemen/oude gewoonten?)</a:t>
          </a:r>
        </a:p>
      </dgm:t>
    </dgm:pt>
    <dgm:pt modelId="{9DA769B9-65E1-459F-AE71-CD9F1243169C}" type="parTrans" cxnId="{46BF0C12-09F4-48E4-95F5-E8A9FFD25EE1}">
      <dgm:prSet/>
      <dgm:spPr/>
      <dgm:t>
        <a:bodyPr/>
        <a:lstStyle/>
        <a:p>
          <a:endParaRPr lang="nl-NL"/>
        </a:p>
      </dgm:t>
    </dgm:pt>
    <dgm:pt modelId="{7140C057-32B1-4D5D-93EA-06478A4C31DE}" type="sibTrans" cxnId="{46BF0C12-09F4-48E4-95F5-E8A9FFD25EE1}">
      <dgm:prSet/>
      <dgm:spPr/>
      <dgm:t>
        <a:bodyPr/>
        <a:lstStyle/>
        <a:p>
          <a:endParaRPr lang="nl-NL"/>
        </a:p>
      </dgm:t>
    </dgm:pt>
    <dgm:pt modelId="{7A8D9373-A78F-4F11-BA8D-D0DAB976FEEC}">
      <dgm:prSet phldrT="[Tekst]" custT="1"/>
      <dgm:spPr/>
      <dgm:t>
        <a:bodyPr/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400" dirty="0"/>
            <a:t> Risico op heropname?</a:t>
          </a:r>
        </a:p>
      </dgm:t>
    </dgm:pt>
    <dgm:pt modelId="{52098617-1A75-417E-BF4C-A1AD9AB60935}" type="parTrans" cxnId="{0282D30E-A85D-4BA0-977D-4908816F54E6}">
      <dgm:prSet/>
      <dgm:spPr/>
      <dgm:t>
        <a:bodyPr/>
        <a:lstStyle/>
        <a:p>
          <a:endParaRPr lang="nl-NL"/>
        </a:p>
      </dgm:t>
    </dgm:pt>
    <dgm:pt modelId="{2849DDFD-E27A-43CE-98E0-67C0FC20E9FF}" type="sibTrans" cxnId="{0282D30E-A85D-4BA0-977D-4908816F54E6}">
      <dgm:prSet/>
      <dgm:spPr/>
      <dgm:t>
        <a:bodyPr/>
        <a:lstStyle/>
        <a:p>
          <a:endParaRPr lang="nl-NL"/>
        </a:p>
      </dgm:t>
    </dgm:pt>
    <dgm:pt modelId="{D198FBEA-654B-4CFE-A448-728C3A912FD4}" type="pres">
      <dgm:prSet presAssocID="{B873B6CF-E288-42EB-8891-5C0B86C03285}" presName="linearFlow" presStyleCnt="0">
        <dgm:presLayoutVars>
          <dgm:dir/>
          <dgm:animLvl val="lvl"/>
          <dgm:resizeHandles val="exact"/>
        </dgm:presLayoutVars>
      </dgm:prSet>
      <dgm:spPr/>
    </dgm:pt>
    <dgm:pt modelId="{EE18306E-4125-4C9C-AD05-02C204004786}" type="pres">
      <dgm:prSet presAssocID="{CF6E866A-ED98-4275-98B5-6BC18B3CB8A9}" presName="composite" presStyleCnt="0"/>
      <dgm:spPr/>
    </dgm:pt>
    <dgm:pt modelId="{C32D2F51-5DD8-457C-95B6-76A17B1E3664}" type="pres">
      <dgm:prSet presAssocID="{CF6E866A-ED98-4275-98B5-6BC18B3CB8A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6CD564C-B92F-4B62-AD7B-EBF1904D3D3B}" type="pres">
      <dgm:prSet presAssocID="{CF6E866A-ED98-4275-98B5-6BC18B3CB8A9}" presName="descendantText" presStyleLbl="alignAcc1" presStyleIdx="0" presStyleCnt="3" custScaleY="101594" custLinFactNeighborY="996">
        <dgm:presLayoutVars>
          <dgm:bulletEnabled val="1"/>
        </dgm:presLayoutVars>
      </dgm:prSet>
      <dgm:spPr/>
    </dgm:pt>
    <dgm:pt modelId="{D3FE2358-481A-4443-8F4B-D7BD574B8EE7}" type="pres">
      <dgm:prSet presAssocID="{9CBDB524-A493-4DBD-BC3E-AA79FD386148}" presName="sp" presStyleCnt="0"/>
      <dgm:spPr/>
    </dgm:pt>
    <dgm:pt modelId="{5467843F-ECB7-460B-B63F-2F5C6A6290D9}" type="pres">
      <dgm:prSet presAssocID="{A7D39D67-3F87-48DE-8206-10C632D5DE2C}" presName="composite" presStyleCnt="0"/>
      <dgm:spPr/>
    </dgm:pt>
    <dgm:pt modelId="{C3DE0A0F-9EE8-4E87-A9FB-D87DF3025069}" type="pres">
      <dgm:prSet presAssocID="{A7D39D67-3F87-48DE-8206-10C632D5DE2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02812E9-807C-407D-AC7B-593B688E2611}" type="pres">
      <dgm:prSet presAssocID="{A7D39D67-3F87-48DE-8206-10C632D5DE2C}" presName="descendantText" presStyleLbl="alignAcc1" presStyleIdx="1" presStyleCnt="3">
        <dgm:presLayoutVars>
          <dgm:bulletEnabled val="1"/>
        </dgm:presLayoutVars>
      </dgm:prSet>
      <dgm:spPr/>
    </dgm:pt>
    <dgm:pt modelId="{28BD7AB7-9A24-44A7-8A9A-E41CA761605E}" type="pres">
      <dgm:prSet presAssocID="{BA37689C-8016-4C63-B3D5-512191AD30CB}" presName="sp" presStyleCnt="0"/>
      <dgm:spPr/>
    </dgm:pt>
    <dgm:pt modelId="{CCACFB73-072D-4557-9D2F-226B2ED6073A}" type="pres">
      <dgm:prSet presAssocID="{F9359240-9BC7-478F-8F6B-17F6D9BCBAFB}" presName="composite" presStyleCnt="0"/>
      <dgm:spPr/>
    </dgm:pt>
    <dgm:pt modelId="{C72F661D-DC1D-4F67-A92A-C27EBB1BC6AE}" type="pres">
      <dgm:prSet presAssocID="{F9359240-9BC7-478F-8F6B-17F6D9BCBAFB}" presName="parentText" presStyleLbl="alignNode1" presStyleIdx="2" presStyleCnt="3" custLinFactNeighborX="0" custLinFactNeighborY="-16475">
        <dgm:presLayoutVars>
          <dgm:chMax val="1"/>
          <dgm:bulletEnabled val="1"/>
        </dgm:presLayoutVars>
      </dgm:prSet>
      <dgm:spPr/>
    </dgm:pt>
    <dgm:pt modelId="{85E952A9-2996-4CD5-AF05-D3FA5A63DAFC}" type="pres">
      <dgm:prSet presAssocID="{F9359240-9BC7-478F-8F6B-17F6D9BCBAFB}" presName="descendantText" presStyleLbl="alignAcc1" presStyleIdx="2" presStyleCnt="3" custScaleY="141142" custLinFactNeighborX="-163" custLinFactNeighborY="-3880">
        <dgm:presLayoutVars>
          <dgm:bulletEnabled val="1"/>
        </dgm:presLayoutVars>
      </dgm:prSet>
      <dgm:spPr/>
    </dgm:pt>
  </dgm:ptLst>
  <dgm:cxnLst>
    <dgm:cxn modelId="{0282D30E-A85D-4BA0-977D-4908816F54E6}" srcId="{CF6E866A-ED98-4275-98B5-6BC18B3CB8A9}" destId="{7A8D9373-A78F-4F11-BA8D-D0DAB976FEEC}" srcOrd="2" destOrd="0" parTransId="{52098617-1A75-417E-BF4C-A1AD9AB60935}" sibTransId="{2849DDFD-E27A-43CE-98E0-67C0FC20E9FF}"/>
    <dgm:cxn modelId="{46BF0C12-09F4-48E4-95F5-E8A9FFD25EE1}" srcId="{CF6E866A-ED98-4275-98B5-6BC18B3CB8A9}" destId="{51730773-1E2E-4D28-871C-9B83BC5EEEF9}" srcOrd="1" destOrd="0" parTransId="{9DA769B9-65E1-459F-AE71-CD9F1243169C}" sibTransId="{7140C057-32B1-4D5D-93EA-06478A4C31DE}"/>
    <dgm:cxn modelId="{94460713-F03B-4D43-9E7D-D8B031465068}" srcId="{F9359240-9BC7-478F-8F6B-17F6D9BCBAFB}" destId="{924DEAD4-89AA-47AC-9DA6-C8523AAC6A5E}" srcOrd="1" destOrd="0" parTransId="{915417DA-706B-48FF-87CD-BEE8A93030AC}" sibTransId="{10F907BD-4FD2-43F3-92D9-E29180199B41}"/>
    <dgm:cxn modelId="{18873C20-E54C-4E9E-B333-864601620D0A}" type="presOf" srcId="{FCFBE328-DCB9-42A8-B08B-E35AE9CDA013}" destId="{85E952A9-2996-4CD5-AF05-D3FA5A63DAFC}" srcOrd="0" destOrd="3" presId="urn:microsoft.com/office/officeart/2005/8/layout/chevron2"/>
    <dgm:cxn modelId="{0225C527-CB84-41AE-955C-D1F2EB60DD3E}" srcId="{F9359240-9BC7-478F-8F6B-17F6D9BCBAFB}" destId="{8441B53D-8C55-48A3-A02D-FDA97FAB24FE}" srcOrd="2" destOrd="0" parTransId="{812FE1A8-3E37-4756-80F2-83C15C8EC2D1}" sibTransId="{0931F098-4973-44C8-B33B-BF13037664C0}"/>
    <dgm:cxn modelId="{93B40A2D-29E7-44DA-B830-9B7253A7C3C0}" srcId="{F9359240-9BC7-478F-8F6B-17F6D9BCBAFB}" destId="{A979718D-7565-44C2-836C-F96B3A3AAE22}" srcOrd="0" destOrd="0" parTransId="{3022F277-6DD0-4B31-BA50-E57D082CC966}" sibTransId="{ECB2CF21-C2A4-47A9-9945-A63BD34709B0}"/>
    <dgm:cxn modelId="{EB4F0D30-52E1-4792-AAAD-9149C0055C9E}" type="presOf" srcId="{D2E29389-F56B-4D7E-970D-5A70694C550B}" destId="{602812E9-807C-407D-AC7B-593B688E2611}" srcOrd="0" destOrd="0" presId="urn:microsoft.com/office/officeart/2005/8/layout/chevron2"/>
    <dgm:cxn modelId="{49647E32-A033-406B-B3A6-72CDF0AB9560}" type="presOf" srcId="{A979718D-7565-44C2-836C-F96B3A3AAE22}" destId="{85E952A9-2996-4CD5-AF05-D3FA5A63DAFC}" srcOrd="0" destOrd="0" presId="urn:microsoft.com/office/officeart/2005/8/layout/chevron2"/>
    <dgm:cxn modelId="{71AB355B-3225-4745-9991-CE8693CF1FFD}" type="presOf" srcId="{200D43A4-9274-4189-B19B-8B1B3AE1C534}" destId="{96CD564C-B92F-4B62-AD7B-EBF1904D3D3B}" srcOrd="0" destOrd="0" presId="urn:microsoft.com/office/officeart/2005/8/layout/chevron2"/>
    <dgm:cxn modelId="{B1C4DB5C-35CC-4483-8783-56B92E051159}" srcId="{F9359240-9BC7-478F-8F6B-17F6D9BCBAFB}" destId="{FCFBE328-DCB9-42A8-B08B-E35AE9CDA013}" srcOrd="3" destOrd="0" parTransId="{6C6173F4-2303-40A1-A4E1-82EDBA7B39D3}" sibTransId="{F0E3E09D-6778-4727-B547-7A927ED1B86F}"/>
    <dgm:cxn modelId="{D3EBE261-0A84-4439-93F0-19817BC19040}" type="presOf" srcId="{2559F304-6853-43C3-B393-5C2F6728FE18}" destId="{602812E9-807C-407D-AC7B-593B688E2611}" srcOrd="0" destOrd="1" presId="urn:microsoft.com/office/officeart/2005/8/layout/chevron2"/>
    <dgm:cxn modelId="{5E83D648-001A-4AC4-B978-604B41729B7E}" srcId="{CF6E866A-ED98-4275-98B5-6BC18B3CB8A9}" destId="{200D43A4-9274-4189-B19B-8B1B3AE1C534}" srcOrd="0" destOrd="0" parTransId="{8FBF0064-8AA9-46E9-81D4-102A111D8ABB}" sibTransId="{80CC87CE-01AD-4BB5-BD63-29D696CAFABE}"/>
    <dgm:cxn modelId="{F39F124D-1185-4E90-B9F8-D40A2C157D18}" type="presOf" srcId="{A7D39D67-3F87-48DE-8206-10C632D5DE2C}" destId="{C3DE0A0F-9EE8-4E87-A9FB-D87DF3025069}" srcOrd="0" destOrd="0" presId="urn:microsoft.com/office/officeart/2005/8/layout/chevron2"/>
    <dgm:cxn modelId="{5F3D886E-A5E8-4EB7-A445-7622F1BA961F}" type="presOf" srcId="{B873B6CF-E288-42EB-8891-5C0B86C03285}" destId="{D198FBEA-654B-4CFE-A448-728C3A912FD4}" srcOrd="0" destOrd="0" presId="urn:microsoft.com/office/officeart/2005/8/layout/chevron2"/>
    <dgm:cxn modelId="{4CC35B50-FD63-4DF0-994E-503F6411C6AB}" srcId="{B873B6CF-E288-42EB-8891-5C0B86C03285}" destId="{A7D39D67-3F87-48DE-8206-10C632D5DE2C}" srcOrd="1" destOrd="0" parTransId="{85BB8031-A8FF-4878-A437-24FC966805C7}" sibTransId="{BA37689C-8016-4C63-B3D5-512191AD30CB}"/>
    <dgm:cxn modelId="{08CB3351-37DA-42D7-9495-B0C53AC95319}" type="presOf" srcId="{F9359240-9BC7-478F-8F6B-17F6D9BCBAFB}" destId="{C72F661D-DC1D-4F67-A92A-C27EBB1BC6AE}" srcOrd="0" destOrd="0" presId="urn:microsoft.com/office/officeart/2005/8/layout/chevron2"/>
    <dgm:cxn modelId="{62C08A54-2ABD-4F06-BA80-ADFDAC2986E1}" type="presOf" srcId="{8441B53D-8C55-48A3-A02D-FDA97FAB24FE}" destId="{85E952A9-2996-4CD5-AF05-D3FA5A63DAFC}" srcOrd="0" destOrd="2" presId="urn:microsoft.com/office/officeart/2005/8/layout/chevron2"/>
    <dgm:cxn modelId="{0C23A176-99D3-4868-9353-0AEA40ABA7CF}" srcId="{A7D39D67-3F87-48DE-8206-10C632D5DE2C}" destId="{D2E29389-F56B-4D7E-970D-5A70694C550B}" srcOrd="0" destOrd="0" parTransId="{A16BEEBF-A631-4A99-8960-DD11EA8AA534}" sibTransId="{AD87E7AD-34D3-490C-88BE-1A0ACB28CC46}"/>
    <dgm:cxn modelId="{D53C1259-8417-47B7-8969-5C7F74DE0C50}" type="presOf" srcId="{924DEAD4-89AA-47AC-9DA6-C8523AAC6A5E}" destId="{85E952A9-2996-4CD5-AF05-D3FA5A63DAFC}" srcOrd="0" destOrd="1" presId="urn:microsoft.com/office/officeart/2005/8/layout/chevron2"/>
    <dgm:cxn modelId="{0CE3D790-B9CE-4420-8BEF-28E86CDC684A}" type="presOf" srcId="{7A8D9373-A78F-4F11-BA8D-D0DAB976FEEC}" destId="{96CD564C-B92F-4B62-AD7B-EBF1904D3D3B}" srcOrd="0" destOrd="2" presId="urn:microsoft.com/office/officeart/2005/8/layout/chevron2"/>
    <dgm:cxn modelId="{12B3A09B-B2EF-4E04-A189-B44737D6785C}" srcId="{B873B6CF-E288-42EB-8891-5C0B86C03285}" destId="{CF6E866A-ED98-4275-98B5-6BC18B3CB8A9}" srcOrd="0" destOrd="0" parTransId="{6463CAF1-B665-4AFE-9AA3-90B72824D8E3}" sibTransId="{9CBDB524-A493-4DBD-BC3E-AA79FD386148}"/>
    <dgm:cxn modelId="{CF5401A8-C951-4511-9130-0464A7A5D4C4}" srcId="{A7D39D67-3F87-48DE-8206-10C632D5DE2C}" destId="{2559F304-6853-43C3-B393-5C2F6728FE18}" srcOrd="1" destOrd="0" parTransId="{4DAE3F86-1D29-4FE2-9A4D-F1474E45E96C}" sibTransId="{D152E368-3F92-419C-8291-C493FF830221}"/>
    <dgm:cxn modelId="{9DA0DEB2-12C0-4543-8D1E-0DB43010AB43}" type="presOf" srcId="{51730773-1E2E-4D28-871C-9B83BC5EEEF9}" destId="{96CD564C-B92F-4B62-AD7B-EBF1904D3D3B}" srcOrd="0" destOrd="1" presId="urn:microsoft.com/office/officeart/2005/8/layout/chevron2"/>
    <dgm:cxn modelId="{9A0E04BC-ACEA-444E-A5F3-5F0270C65CE7}" type="presOf" srcId="{CF6E866A-ED98-4275-98B5-6BC18B3CB8A9}" destId="{C32D2F51-5DD8-457C-95B6-76A17B1E3664}" srcOrd="0" destOrd="0" presId="urn:microsoft.com/office/officeart/2005/8/layout/chevron2"/>
    <dgm:cxn modelId="{A519ACE1-2502-42D0-A1A0-40931A0C573F}" srcId="{B873B6CF-E288-42EB-8891-5C0B86C03285}" destId="{F9359240-9BC7-478F-8F6B-17F6D9BCBAFB}" srcOrd="2" destOrd="0" parTransId="{AED9CF95-4608-42E5-A783-7EBA8DF83654}" sibTransId="{9534295D-9AFE-47F8-ADD2-321A72B77879}"/>
    <dgm:cxn modelId="{E46A329B-0F36-40CC-A435-FFF95B9CB9DA}" type="presParOf" srcId="{D198FBEA-654B-4CFE-A448-728C3A912FD4}" destId="{EE18306E-4125-4C9C-AD05-02C204004786}" srcOrd="0" destOrd="0" presId="urn:microsoft.com/office/officeart/2005/8/layout/chevron2"/>
    <dgm:cxn modelId="{6EA9953C-C875-4C33-B589-F88786DD4446}" type="presParOf" srcId="{EE18306E-4125-4C9C-AD05-02C204004786}" destId="{C32D2F51-5DD8-457C-95B6-76A17B1E3664}" srcOrd="0" destOrd="0" presId="urn:microsoft.com/office/officeart/2005/8/layout/chevron2"/>
    <dgm:cxn modelId="{B0ACF3E0-9280-4348-B2ED-02DE5D33E3D7}" type="presParOf" srcId="{EE18306E-4125-4C9C-AD05-02C204004786}" destId="{96CD564C-B92F-4B62-AD7B-EBF1904D3D3B}" srcOrd="1" destOrd="0" presId="urn:microsoft.com/office/officeart/2005/8/layout/chevron2"/>
    <dgm:cxn modelId="{488D1908-5DCC-4D18-B650-AA102C8F9AA3}" type="presParOf" srcId="{D198FBEA-654B-4CFE-A448-728C3A912FD4}" destId="{D3FE2358-481A-4443-8F4B-D7BD574B8EE7}" srcOrd="1" destOrd="0" presId="urn:microsoft.com/office/officeart/2005/8/layout/chevron2"/>
    <dgm:cxn modelId="{9BE5D433-42ED-42F7-AF62-FB1701E797F5}" type="presParOf" srcId="{D198FBEA-654B-4CFE-A448-728C3A912FD4}" destId="{5467843F-ECB7-460B-B63F-2F5C6A6290D9}" srcOrd="2" destOrd="0" presId="urn:microsoft.com/office/officeart/2005/8/layout/chevron2"/>
    <dgm:cxn modelId="{598C88B1-1164-46C3-856C-EC846A890367}" type="presParOf" srcId="{5467843F-ECB7-460B-B63F-2F5C6A6290D9}" destId="{C3DE0A0F-9EE8-4E87-A9FB-D87DF3025069}" srcOrd="0" destOrd="0" presId="urn:microsoft.com/office/officeart/2005/8/layout/chevron2"/>
    <dgm:cxn modelId="{7DB520E9-4D4F-4ED3-9C77-3DB117DAADE3}" type="presParOf" srcId="{5467843F-ECB7-460B-B63F-2F5C6A6290D9}" destId="{602812E9-807C-407D-AC7B-593B688E2611}" srcOrd="1" destOrd="0" presId="urn:microsoft.com/office/officeart/2005/8/layout/chevron2"/>
    <dgm:cxn modelId="{A3B8C40A-C375-43DD-8EF3-BFFF6A438F17}" type="presParOf" srcId="{D198FBEA-654B-4CFE-A448-728C3A912FD4}" destId="{28BD7AB7-9A24-44A7-8A9A-E41CA761605E}" srcOrd="3" destOrd="0" presId="urn:microsoft.com/office/officeart/2005/8/layout/chevron2"/>
    <dgm:cxn modelId="{A14411C1-6A81-4B77-8080-EA96EDFDBB25}" type="presParOf" srcId="{D198FBEA-654B-4CFE-A448-728C3A912FD4}" destId="{CCACFB73-072D-4557-9D2F-226B2ED6073A}" srcOrd="4" destOrd="0" presId="urn:microsoft.com/office/officeart/2005/8/layout/chevron2"/>
    <dgm:cxn modelId="{8C992AE7-78A1-4EBB-8D85-BECC000A46CC}" type="presParOf" srcId="{CCACFB73-072D-4557-9D2F-226B2ED6073A}" destId="{C72F661D-DC1D-4F67-A92A-C27EBB1BC6AE}" srcOrd="0" destOrd="0" presId="urn:microsoft.com/office/officeart/2005/8/layout/chevron2"/>
    <dgm:cxn modelId="{E539A908-22D0-47D6-9F8E-D2C3F4FF0D07}" type="presParOf" srcId="{CCACFB73-072D-4557-9D2F-226B2ED6073A}" destId="{85E952A9-2996-4CD5-AF05-D3FA5A63DAF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3E14-9596-4AEA-985D-821DAB1243D1}">
      <dsp:nvSpPr>
        <dsp:cNvPr id="0" name=""/>
        <dsp:cNvSpPr/>
      </dsp:nvSpPr>
      <dsp:spPr>
        <a:xfrm rot="5400000">
          <a:off x="-359208" y="360632"/>
          <a:ext cx="2394725" cy="1676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DAG 2</a:t>
          </a:r>
        </a:p>
      </dsp:txBody>
      <dsp:txXfrm rot="-5400000">
        <a:off x="1" y="839577"/>
        <a:ext cx="1676308" cy="718417"/>
      </dsp:txXfrm>
    </dsp:sp>
    <dsp:sp modelId="{8B3A6406-504A-4F48-A4D5-291621DFA84D}">
      <dsp:nvSpPr>
        <dsp:cNvPr id="0" name=""/>
        <dsp:cNvSpPr/>
      </dsp:nvSpPr>
      <dsp:spPr>
        <a:xfrm rot="5400000">
          <a:off x="5317668" y="-3639936"/>
          <a:ext cx="1556571" cy="88392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2400" kern="1200" dirty="0"/>
        </a:p>
      </dsp:txBody>
      <dsp:txXfrm rot="-5400000">
        <a:off x="1676308" y="77410"/>
        <a:ext cx="8763305" cy="1404599"/>
      </dsp:txXfrm>
    </dsp:sp>
    <dsp:sp modelId="{1F6E532C-75A0-45D9-B614-E8DF51920739}">
      <dsp:nvSpPr>
        <dsp:cNvPr id="0" name=""/>
        <dsp:cNvSpPr/>
      </dsp:nvSpPr>
      <dsp:spPr>
        <a:xfrm rot="5400000">
          <a:off x="-359208" y="2472202"/>
          <a:ext cx="2394725" cy="16763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ONTSLAG</a:t>
          </a:r>
        </a:p>
      </dsp:txBody>
      <dsp:txXfrm rot="-5400000">
        <a:off x="1" y="2951147"/>
        <a:ext cx="1676308" cy="718417"/>
      </dsp:txXfrm>
    </dsp:sp>
    <dsp:sp modelId="{90684ED2-F274-4E60-A4D9-082893C9EB88}">
      <dsp:nvSpPr>
        <dsp:cNvPr id="0" name=""/>
        <dsp:cNvSpPr/>
      </dsp:nvSpPr>
      <dsp:spPr>
        <a:xfrm rot="5400000">
          <a:off x="5317668" y="-1536343"/>
          <a:ext cx="1556571" cy="88392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2400" kern="1200" dirty="0"/>
        </a:p>
      </dsp:txBody>
      <dsp:txXfrm rot="-5400000">
        <a:off x="1676308" y="2181003"/>
        <a:ext cx="8763305" cy="1404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3E14-9596-4AEA-985D-821DAB1243D1}">
      <dsp:nvSpPr>
        <dsp:cNvPr id="0" name=""/>
        <dsp:cNvSpPr/>
      </dsp:nvSpPr>
      <dsp:spPr>
        <a:xfrm rot="5400000">
          <a:off x="-358858" y="362481"/>
          <a:ext cx="2392387" cy="16746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DAG 2</a:t>
          </a:r>
        </a:p>
      </dsp:txBody>
      <dsp:txXfrm rot="-5400000">
        <a:off x="1" y="840957"/>
        <a:ext cx="1674670" cy="717717"/>
      </dsp:txXfrm>
    </dsp:sp>
    <dsp:sp modelId="{8B3A6406-504A-4F48-A4D5-291621DFA84D}">
      <dsp:nvSpPr>
        <dsp:cNvPr id="0" name=""/>
        <dsp:cNvSpPr/>
      </dsp:nvSpPr>
      <dsp:spPr>
        <a:xfrm rot="5400000">
          <a:off x="5317609" y="-3639315"/>
          <a:ext cx="1555051" cy="88409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Aanleiding opname achterhalen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Verwachtingen op elkaar afstemmen (ontslagdatum)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Alles in gang zetten voor ontslag</a:t>
          </a:r>
        </a:p>
      </dsp:txBody>
      <dsp:txXfrm rot="-5400000">
        <a:off x="1674671" y="79534"/>
        <a:ext cx="8765018" cy="1403229"/>
      </dsp:txXfrm>
    </dsp:sp>
    <dsp:sp modelId="{1F6E532C-75A0-45D9-B614-E8DF51920739}">
      <dsp:nvSpPr>
        <dsp:cNvPr id="0" name=""/>
        <dsp:cNvSpPr/>
      </dsp:nvSpPr>
      <dsp:spPr>
        <a:xfrm rot="5400000">
          <a:off x="-358858" y="2470566"/>
          <a:ext cx="2392387" cy="16746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ONTSLAG</a:t>
          </a:r>
        </a:p>
      </dsp:txBody>
      <dsp:txXfrm rot="-5400000">
        <a:off x="1" y="2949042"/>
        <a:ext cx="1674670" cy="717717"/>
      </dsp:txXfrm>
    </dsp:sp>
    <dsp:sp modelId="{90684ED2-F274-4E60-A4D9-082893C9EB88}">
      <dsp:nvSpPr>
        <dsp:cNvPr id="0" name=""/>
        <dsp:cNvSpPr/>
      </dsp:nvSpPr>
      <dsp:spPr>
        <a:xfrm rot="5400000">
          <a:off x="5317609" y="-1537777"/>
          <a:ext cx="1555051" cy="88409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Voldoende vertrouwen in ontslag?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Wat te doen bij verergering klachten? (Longaanval Actieplan)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Aanspreekpunt komende periode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Doornemen activiteiten eerste weken na ontslag</a:t>
          </a:r>
        </a:p>
      </dsp:txBody>
      <dsp:txXfrm rot="-5400000">
        <a:off x="1674671" y="2181072"/>
        <a:ext cx="8765018" cy="1403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D2F51-5DD8-457C-95B6-76A17B1E3664}">
      <dsp:nvSpPr>
        <dsp:cNvPr id="0" name=""/>
        <dsp:cNvSpPr/>
      </dsp:nvSpPr>
      <dsp:spPr>
        <a:xfrm rot="5400000">
          <a:off x="-275955" y="289311"/>
          <a:ext cx="1839701" cy="12877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Week 1</a:t>
          </a:r>
        </a:p>
      </dsp:txBody>
      <dsp:txXfrm rot="-5400000">
        <a:off x="1" y="657252"/>
        <a:ext cx="1287791" cy="551910"/>
      </dsp:txXfrm>
    </dsp:sp>
    <dsp:sp modelId="{96CD564C-B92F-4B62-AD7B-EBF1904D3D3B}">
      <dsp:nvSpPr>
        <dsp:cNvPr id="0" name=""/>
        <dsp:cNvSpPr/>
      </dsp:nvSpPr>
      <dsp:spPr>
        <a:xfrm rot="5400000">
          <a:off x="5436975" y="-4133448"/>
          <a:ext cx="1214867" cy="95132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400" kern="1200" dirty="0"/>
            <a:t> Alles duidelijk? 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400" kern="1200" dirty="0"/>
            <a:t> Signaleerfunctie (problemen/oude gewoonten?)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400" kern="1200" dirty="0"/>
            <a:t> Risico op heropname?</a:t>
          </a:r>
        </a:p>
      </dsp:txBody>
      <dsp:txXfrm rot="-5400000">
        <a:off x="1287792" y="75040"/>
        <a:ext cx="9453930" cy="1096257"/>
      </dsp:txXfrm>
    </dsp:sp>
    <dsp:sp modelId="{C3DE0A0F-9EE8-4E87-A9FB-D87DF3025069}">
      <dsp:nvSpPr>
        <dsp:cNvPr id="0" name=""/>
        <dsp:cNvSpPr/>
      </dsp:nvSpPr>
      <dsp:spPr>
        <a:xfrm rot="5400000">
          <a:off x="-275955" y="1947143"/>
          <a:ext cx="1839701" cy="12877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Wk</a:t>
          </a:r>
          <a:r>
            <a:rPr lang="nl-NL" sz="2400" kern="1200" dirty="0"/>
            <a:t> 2-4</a:t>
          </a:r>
        </a:p>
      </dsp:txBody>
      <dsp:txXfrm rot="-5400000">
        <a:off x="1" y="2315084"/>
        <a:ext cx="1287791" cy="551910"/>
      </dsp:txXfrm>
    </dsp:sp>
    <dsp:sp modelId="{602812E9-807C-407D-AC7B-593B688E2611}">
      <dsp:nvSpPr>
        <dsp:cNvPr id="0" name=""/>
        <dsp:cNvSpPr/>
      </dsp:nvSpPr>
      <dsp:spPr>
        <a:xfrm rot="5400000">
          <a:off x="5446506" y="-2487526"/>
          <a:ext cx="1195806" cy="95132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Start maken aan Individueel </a:t>
          </a:r>
          <a:r>
            <a:rPr lang="nl-NL" sz="2400" kern="1200" dirty="0" err="1"/>
            <a:t>ZorgPlan</a:t>
          </a:r>
          <a:r>
            <a:rPr lang="nl-NL" sz="2400" kern="1200" dirty="0"/>
            <a:t> (IZP) (streefdoel korte termijn)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Volwaardig Longaanval Actieplan (LAP)</a:t>
          </a:r>
        </a:p>
      </dsp:txBody>
      <dsp:txXfrm rot="-5400000">
        <a:off x="1287792" y="1729562"/>
        <a:ext cx="9454861" cy="1079058"/>
      </dsp:txXfrm>
    </dsp:sp>
    <dsp:sp modelId="{C72F661D-DC1D-4F67-A92A-C27EBB1BC6AE}">
      <dsp:nvSpPr>
        <dsp:cNvPr id="0" name=""/>
        <dsp:cNvSpPr/>
      </dsp:nvSpPr>
      <dsp:spPr>
        <a:xfrm rot="5400000">
          <a:off x="-275955" y="3548003"/>
          <a:ext cx="1839701" cy="12877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Maand 2 (verder)</a:t>
          </a:r>
        </a:p>
      </dsp:txBody>
      <dsp:txXfrm rot="-5400000">
        <a:off x="1" y="3915944"/>
        <a:ext cx="1287791" cy="551910"/>
      </dsp:txXfrm>
    </dsp:sp>
    <dsp:sp modelId="{85E952A9-2996-4CD5-AF05-D3FA5A63DAFC}">
      <dsp:nvSpPr>
        <dsp:cNvPr id="0" name=""/>
        <dsp:cNvSpPr/>
      </dsp:nvSpPr>
      <dsp:spPr>
        <a:xfrm rot="5400000">
          <a:off x="5184566" y="-629682"/>
          <a:ext cx="1688672" cy="95132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IZP, inclusief korte en lange termijn streefdoelen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Zorgplan bespreken, evalueren en bijstellen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 err="1"/>
            <a:t>Terugverwijzing</a:t>
          </a:r>
          <a:r>
            <a:rPr lang="nl-NL" sz="2400" kern="1200" dirty="0"/>
            <a:t> eerste lijn mogelijk?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/>
            <a:t>Minimaal jaarlijkse controle op COPD volgens zorgstandaard COPD </a:t>
          </a:r>
        </a:p>
      </dsp:txBody>
      <dsp:txXfrm rot="-5400000">
        <a:off x="1272285" y="3365033"/>
        <a:ext cx="9430801" cy="1523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5ACEE-08F5-4C7F-ACC8-E23D625EB120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21B3F-C2B6-45EA-8C07-93C00489EE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78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EC514-4AD3-4586-A4C9-F5E814AA28FF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455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07B3D-B149-4D57-B8CD-5EE807938D82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23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Eventueel verwijderen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5DE08-0703-4ECA-B70B-08924A661406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778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Eventueel verwijderen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5DE08-0703-4ECA-B70B-08924A661406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67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Animatie!</a:t>
            </a:r>
          </a:p>
        </p:txBody>
      </p:sp>
      <p:sp>
        <p:nvSpPr>
          <p:cNvPr id="3686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06E583-110F-4986-80BF-968E8E8AD792}" type="slidenum">
              <a:rPr lang="nl-NL" altLang="nl-NL"/>
              <a:pPr/>
              <a:t>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9781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Animatie!</a:t>
            </a:r>
          </a:p>
        </p:txBody>
      </p:sp>
      <p:sp>
        <p:nvSpPr>
          <p:cNvPr id="3686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06E583-110F-4986-80BF-968E8E8AD792}" type="slidenum">
              <a:rPr lang="nl-NL" altLang="nl-NL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6312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Animatie!</a:t>
            </a:r>
          </a:p>
        </p:txBody>
      </p:sp>
      <p:sp>
        <p:nvSpPr>
          <p:cNvPr id="3686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06E583-110F-4986-80BF-968E8E8AD792}" type="slidenum">
              <a:rPr lang="nl-NL" altLang="nl-NL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763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Eventueel verwijderen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5DE08-0703-4ECA-B70B-08924A66140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6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Deel tijdens opname en een deel daarna</a:t>
            </a:r>
          </a:p>
          <a:p>
            <a:pPr marL="228600" indent="-228600">
              <a:buAutoNum type="arabicPeriod"/>
            </a:pPr>
            <a:r>
              <a:rPr lang="nl-NL" dirty="0" err="1"/>
              <a:t>Cenraal</a:t>
            </a:r>
            <a:r>
              <a:rPr lang="nl-NL" dirty="0"/>
              <a:t> staan de contactmomenten met </a:t>
            </a:r>
            <a:r>
              <a:rPr lang="nl-NL" dirty="0" err="1"/>
              <a:t>patient</a:t>
            </a:r>
            <a:r>
              <a:rPr lang="nl-NL" dirty="0"/>
              <a:t> en naaste</a:t>
            </a:r>
          </a:p>
          <a:p>
            <a:pPr marL="685800" lvl="1" indent="-228600">
              <a:buAutoNum type="arabicPeriod"/>
            </a:pPr>
            <a:r>
              <a:rPr lang="nl-NL" dirty="0"/>
              <a:t>Dag 2 gesprek (achterhalen daadwerkelijke reden van opname, Verwachtingsmanagement (streefontslagdatum, informatie verkrijgen om een voorspoedig vertrek naar huis)</a:t>
            </a:r>
          </a:p>
          <a:p>
            <a:pPr marL="685800" lvl="1" indent="-228600">
              <a:buAutoNum type="arabicPeriod"/>
            </a:pPr>
            <a:r>
              <a:rPr lang="nl-NL" dirty="0"/>
              <a:t>Ontslaggesprek</a:t>
            </a:r>
          </a:p>
          <a:p>
            <a:pPr marL="685800" lvl="1" indent="-228600">
              <a:buAutoNum type="arabicPeriod"/>
            </a:pPr>
            <a:r>
              <a:rPr lang="nl-NL" dirty="0"/>
              <a:t>Week 1: Pluis/niet pluis gevoel (huisbezoek/telefonisch, </a:t>
            </a:r>
            <a:r>
              <a:rPr lang="nl-NL" dirty="0" err="1"/>
              <a:t>etc</a:t>
            </a:r>
            <a:r>
              <a:rPr lang="nl-NL" dirty="0"/>
              <a:t>)</a:t>
            </a:r>
          </a:p>
          <a:p>
            <a:pPr marL="685800" lvl="1" indent="-228600">
              <a:buAutoNum type="arabicPeriod"/>
            </a:pPr>
            <a:r>
              <a:rPr lang="nl-NL" dirty="0"/>
              <a:t>Korte termijn: start maken aan alle plannen</a:t>
            </a:r>
          </a:p>
          <a:p>
            <a:pPr marL="685800" lvl="1" indent="-228600">
              <a:buAutoNum type="arabicPeriod"/>
            </a:pPr>
            <a:r>
              <a:rPr lang="nl-NL" dirty="0"/>
              <a:t>Lange termijn: continueren en bijstellen</a:t>
            </a:r>
          </a:p>
          <a:p>
            <a:pPr marL="228600" lvl="0" indent="-228600">
              <a:buAutoNum type="arabicPeriod"/>
            </a:pPr>
            <a:r>
              <a:rPr lang="nl-NL" dirty="0"/>
              <a:t>Elementen waar zorg aan moet voldoen (leefstijlfactoren, medicatie, rol eigen </a:t>
            </a:r>
            <a:r>
              <a:rPr lang="nl-NL" dirty="0" err="1"/>
              <a:t>patient</a:t>
            </a:r>
            <a:r>
              <a:rPr lang="nl-NL" dirty="0"/>
              <a:t>, </a:t>
            </a:r>
            <a:r>
              <a:rPr lang="nl-NL" dirty="0" err="1"/>
              <a:t>etc</a:t>
            </a:r>
            <a:r>
              <a:rPr lang="nl-NL" dirty="0"/>
              <a:t>)</a:t>
            </a:r>
          </a:p>
          <a:p>
            <a:pPr marL="0" lvl="0" indent="0">
              <a:buNone/>
            </a:pPr>
            <a:r>
              <a:rPr lang="nl-NL" dirty="0">
                <a:sym typeface="Wingdings" panose="05000000000000000000" pitchFamily="2" charset="2"/>
              </a:rPr>
              <a:t>4. Tijdens opname: signaleren en agenderen, na opname aan de slag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EEC514-4AD3-4586-A4C9-F5E814AA28FF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28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Afsluiting deel resultaten: </a:t>
            </a:r>
          </a:p>
          <a:p>
            <a:endParaRPr lang="nl-NL" dirty="0"/>
          </a:p>
          <a:p>
            <a:r>
              <a:rPr lang="nl-NL" dirty="0"/>
              <a:t>Alle resultaten nogmaals in één overzicht:</a:t>
            </a:r>
          </a:p>
          <a:p>
            <a:pPr marL="171450" indent="-171450">
              <a:buFontTx/>
              <a:buChar char="-"/>
            </a:pPr>
            <a:r>
              <a:rPr lang="nl-NL" dirty="0"/>
              <a:t>Opnamedagen dalen</a:t>
            </a:r>
          </a:p>
          <a:p>
            <a:pPr marL="171450" indent="-171450">
              <a:buFontTx/>
              <a:buChar char="-"/>
            </a:pPr>
            <a:r>
              <a:rPr lang="nl-NL" dirty="0"/>
              <a:t>Samenwerking tussen zorgverleners beter. Zowel in regio (afspraken maken), maar ook landelijk (men leert van elkaar, niet het ‘wiel opnieuw uitvinden’)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Patient</a:t>
            </a:r>
            <a:r>
              <a:rPr lang="nl-NL" dirty="0"/>
              <a:t> ziet verbetering</a:t>
            </a:r>
          </a:p>
          <a:p>
            <a:pPr marL="171450" indent="-171450">
              <a:buFontTx/>
              <a:buChar char="-"/>
            </a:pPr>
            <a:r>
              <a:rPr lang="nl-NL" dirty="0"/>
              <a:t>Het werk zelf wordt veel leuker en uitdagender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Zorgpad</a:t>
            </a:r>
            <a:r>
              <a:rPr lang="nl-NL" dirty="0"/>
              <a:t> zorgt voor innovatie + beter inzichtelijk maken wat goede zorg is bij deze </a:t>
            </a:r>
            <a:r>
              <a:rPr lang="nl-NL" dirty="0" err="1"/>
              <a:t>patienten</a:t>
            </a: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Kosten worden lager!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EEC514-4AD3-4586-A4C9-F5E814AA28F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38AD3-12F6-4BEA-9277-E7F257089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F7FBA2-DE00-436D-981D-E8D7BFA19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F7A692-E315-48B6-ACBA-DB47CC5A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8FC2C3-6985-4D80-A6A5-244F4D16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BE313-3176-468D-802B-0C2FB02D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10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7FC10-27BF-4BC6-8B2E-07DFB512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4AA0A1-7A78-49FB-85D2-FF137AB1E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FCA202-DD43-4ED8-9C6D-A1133053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B09FB5-F913-42E9-80EE-51C32B07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01E3BD-58B4-4E85-AAB1-0BAA9EC2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42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BE3D365-DEB4-4758-A6CC-9C92DE198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DE67BA-A0C4-4E63-9F52-534BAA288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665D6B-A8E4-49CA-A24C-B1A6742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6E0F21-8ED4-4771-B1EE-EFB33C54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56117-8551-43F6-A7B7-C5BAF6B9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33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alphaModFix amt="2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97BE5-D126-4A10-A470-51570C1A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504D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A84D37-6FA4-4985-9980-A1A06FFAE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06DC2C-8798-4D83-9D26-7F80709D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5C4A47-E075-49E8-B608-30FBAA77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8BAC3A-2C76-4F60-B948-058335A1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982D26F-006F-4922-B46D-84F0F28D7E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716" y="230188"/>
            <a:ext cx="1080796" cy="11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1E63B-8B88-4DBB-94E8-3E536DB33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D5CA86-EB5A-4AD2-9D37-8EFF7441D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DBE8E9-D1E8-4474-9B8E-F125756D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5EC17C-A9D4-49B0-942F-12355375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4469D5-6CDB-4E41-AF2B-ACC292EDF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26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9F6178-F1A6-4D84-AAE8-1DB60E09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ECE6673-BE1B-4641-99FB-B04274A03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CFA276-CC91-41B8-9C93-7B60E0CD9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5B9E7BB-37DE-461A-8D7E-F38027BF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DB61E3-19A6-47F0-A796-4BEF17343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CCB60F-0429-44AA-BBFF-029D6D84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C7D5-3573-4C68-8666-E4ADB224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4FAD41-D085-430C-8C75-B08C32DD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C648FEA-F9D7-4713-9BA0-193D690D4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91A6EB-51A4-4203-BB01-AD4D94FB3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6F89D7-C014-4EA4-8560-D767421EC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4600E2-ABF0-4DBB-91B8-5781BA575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A8B00C-1D13-4E46-9109-44119EFC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DD54D94-C901-48CA-9F3F-69A59D3E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78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446F5-E413-4E0E-8C97-D4BFC336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A2A8BA6-FE46-4906-98C7-19ADB0D4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74ECE7D-B8B1-4A3F-AFD9-F266DAA36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C5FAC6-1FA3-4AFE-BBD8-F708CFE9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2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C521D22-174F-4CBE-BDB5-F4C7A708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AF2C71D-C935-456C-8C8A-4F023915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4EF996-52A7-4870-A457-ECA2D3C4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235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E5732-4BB9-4FA6-A36B-46268FCF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D60185-78C8-45DB-A2F5-B8AE6679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DA4864-FBEA-4B62-ACCA-627AE4AE0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6AE897-321C-407E-815D-91087510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BD9E6DD-86DD-4A34-9E4C-7AA75505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373E7E-CBB4-4F83-BEC5-111C1A25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11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AC9B1-B297-4D25-9F16-00C42ABA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2014645-0163-42E9-AD86-BEF1644F9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ACBC4E0-F041-4548-AB7E-E12F3FB1E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1A6993-49B9-4045-A5BD-1AC86E0A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CC4DAB-A7D2-467F-BBFB-C59E0656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B198E7D-7C0E-46E8-84B7-B3E0E991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975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116FC7-28AF-4B42-8CCF-FA56C72A5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D180C2-5AB8-495A-9295-E181E21A9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34B108-1B35-4B64-B5A4-01CAED822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2929A-20B1-4D63-806F-B3B9253F969B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32F1C2-FA4F-4A71-88C1-272CE3C75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7B8E5D-B047-42EC-98F1-8907BE83B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4A053-231C-4B8E-9E62-63F1C4D45C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53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10586915?h=b9f9ce1c27&amp;app_id=122963" TargetMode="External"/><Relationship Id="rId4" Type="http://schemas.openxmlformats.org/officeDocument/2006/relationships/hyperlink" Target="https://www.longaanval.nl/scholing/film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hyperlink" Target="https://www.longaanval.nl/inhoud-zorgpad/contactmomenten/" TargetMode="Externa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ongaanval.nl/resultaten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ngaanval.nl/resultaten/belangrijkste-interventi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ngaanval.nl/scholing/films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10601082?h=453a7bec51&amp;app_id=122963" TargetMode="Externa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longaanval.nl/content/Rapport_Zorgpad_COPD_longaanval.pdf#Bijlage5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longaanval.nl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longaanval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ngaanval.nl/publicaties-en-patientenmateriaal/animatiefilms/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longaanval.nl/publicaties-en-patientenmateriaal/webinar-voor-patient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ngaanval.nl/" TargetMode="External"/><Relationship Id="rId5" Type="http://schemas.openxmlformats.org/officeDocument/2006/relationships/hyperlink" Target="http://www.inhalatorgebruik.nl/" TargetMode="External"/><Relationship Id="rId4" Type="http://schemas.openxmlformats.org/officeDocument/2006/relationships/hyperlink" Target="https://www.longaanval.nl/publicaties-en-patientenmateriaal/patientenversie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ngaanval.nl/publicaties-en-patientenmateriaal" TargetMode="External"/><Relationship Id="rId3" Type="http://schemas.openxmlformats.org/officeDocument/2006/relationships/hyperlink" Target="https://www.longaanval.nl/resultaten/belangrijkste-interventies/" TargetMode="External"/><Relationship Id="rId7" Type="http://schemas.openxmlformats.org/officeDocument/2006/relationships/hyperlink" Target="https://www.longaanval.nl/scholing/films/" TargetMode="External"/><Relationship Id="rId2" Type="http://schemas.openxmlformats.org/officeDocument/2006/relationships/hyperlink" Target="https://www.longaanval.nl/scholing/talkshow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ngaanval.nl/inhoud-zorgpad/toolbox/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s://www.longaanval.nl/scholing/nascholingsmagazine-en-elearning/" TargetMode="External"/><Relationship Id="rId10" Type="http://schemas.openxmlformats.org/officeDocument/2006/relationships/hyperlink" Target="https://www.dovepress.com/reducing-the-number-of-hospitalization-days-for-copd-setting-up-a-tran-peer-reviewed-article-COPD" TargetMode="External"/><Relationship Id="rId4" Type="http://schemas.openxmlformats.org/officeDocument/2006/relationships/hyperlink" Target="https://www.longaanval.nl/inhoud-zorgpad/contactmomenten/" TargetMode="External"/><Relationship Id="rId9" Type="http://schemas.openxmlformats.org/officeDocument/2006/relationships/hyperlink" Target="https://www.longaanval.nl/content/Zorg-met-samenhang_ONLINE-DEF.pdf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brummelhuis@evean.nl" TargetMode="External"/><Relationship Id="rId2" Type="http://schemas.openxmlformats.org/officeDocument/2006/relationships/hyperlink" Target="mailto:sekhuis@longalliantie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D1CC048-E547-4D33-BF26-935809C16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375677E-D1D1-4C79-AE88-EE3871D516FE}"/>
              </a:ext>
            </a:extLst>
          </p:cNvPr>
          <p:cNvSpPr txBox="1"/>
          <p:nvPr/>
        </p:nvSpPr>
        <p:spPr>
          <a:xfrm>
            <a:off x="217911" y="1813173"/>
            <a:ext cx="11756177" cy="32316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prstClr val="white"/>
                </a:solidFill>
              </a:rPr>
              <a:t>Landelijk zorgpad COPD </a:t>
            </a:r>
            <a:r>
              <a:rPr lang="nl-NL" sz="4800" b="1" dirty="0" err="1">
                <a:solidFill>
                  <a:prstClr val="white"/>
                </a:solidFill>
              </a:rPr>
              <a:t>longaanval</a:t>
            </a:r>
            <a:r>
              <a:rPr lang="nl-NL" sz="4800" b="1" dirty="0">
                <a:solidFill>
                  <a:prstClr val="white"/>
                </a:solidFill>
              </a:rPr>
              <a:t> </a:t>
            </a:r>
          </a:p>
          <a:p>
            <a:pPr lvl="0" algn="ctr"/>
            <a:r>
              <a:rPr lang="nl-NL" sz="4800" b="1" dirty="0">
                <a:solidFill>
                  <a:prstClr val="white"/>
                </a:solidFill>
              </a:rPr>
              <a:t>met ziekenhuisopname</a:t>
            </a:r>
          </a:p>
          <a:p>
            <a:pPr lvl="0" algn="ctr"/>
            <a:endParaRPr lang="nl-NL" sz="3600" b="1" dirty="0">
              <a:solidFill>
                <a:prstClr val="white"/>
              </a:solidFill>
            </a:endParaRPr>
          </a:p>
          <a:p>
            <a:pPr lvl="0" algn="ctr"/>
            <a:r>
              <a:rPr lang="nl-NL" sz="3600" b="1" i="1" dirty="0">
                <a:solidFill>
                  <a:srgbClr val="ED7D31">
                    <a:lumMod val="40000"/>
                    <a:lumOff val="60000"/>
                  </a:srgbClr>
                </a:solidFill>
              </a:rPr>
              <a:t>Transmuraal de zorg voor patiënten met zware ziektelast verbeteren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14CA759-4F0B-4557-A3F9-1E2B34808E41}"/>
              </a:ext>
            </a:extLst>
          </p:cNvPr>
          <p:cNvSpPr/>
          <p:nvPr/>
        </p:nvSpPr>
        <p:spPr>
          <a:xfrm>
            <a:off x="217911" y="5044827"/>
            <a:ext cx="7482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nl-NL" sz="2000" dirty="0">
                <a:solidFill>
                  <a:srgbClr val="7030A0"/>
                </a:solidFill>
              </a:rPr>
              <a:t>September 2021</a:t>
            </a:r>
          </a:p>
          <a:p>
            <a:pPr eaLnBrk="1" hangingPunct="1"/>
            <a:r>
              <a:rPr lang="nl-NL" sz="2000" dirty="0">
                <a:solidFill>
                  <a:srgbClr val="7030A0"/>
                </a:solidFill>
              </a:rPr>
              <a:t>José Brummelhuis, gespecialiseerd verpleegkundige Longen </a:t>
            </a:r>
            <a:r>
              <a:rPr lang="nl-NL" sz="2000" dirty="0" err="1">
                <a:solidFill>
                  <a:srgbClr val="7030A0"/>
                </a:solidFill>
              </a:rPr>
              <a:t>Evean</a:t>
            </a:r>
            <a:endParaRPr lang="nl-NL" sz="2000" dirty="0">
              <a:solidFill>
                <a:srgbClr val="7030A0"/>
              </a:solidFill>
            </a:endParaRPr>
          </a:p>
          <a:p>
            <a:pPr eaLnBrk="1" hangingPunct="1"/>
            <a:r>
              <a:rPr lang="nl-NL" sz="2000" dirty="0">
                <a:solidFill>
                  <a:srgbClr val="7030A0"/>
                </a:solidFill>
              </a:rPr>
              <a:t>Lidewij Sekhuis, projectleider LAN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4DBD3A-CAD1-44DB-B07B-A03B65B89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113" y="264756"/>
            <a:ext cx="2466975" cy="10287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9D20DB-80AF-4FBA-AF02-0853AF53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97" y="632991"/>
            <a:ext cx="24003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9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C2FCC-2F40-4FFE-BA72-BA7842E2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Aantal opnamen COPD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68B0636-11E9-4708-8FF5-A865AF8E49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939023"/>
              </p:ext>
            </p:extLst>
          </p:nvPr>
        </p:nvGraphicFramePr>
        <p:xfrm>
          <a:off x="838200" y="2179961"/>
          <a:ext cx="10367073" cy="3231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749">
                  <a:extLst>
                    <a:ext uri="{9D8B030D-6E8A-4147-A177-3AD203B41FA5}">
                      <a16:colId xmlns:a16="http://schemas.microsoft.com/office/drawing/2014/main" val="2239851292"/>
                    </a:ext>
                  </a:extLst>
                </a:gridCol>
                <a:gridCol w="1555554">
                  <a:extLst>
                    <a:ext uri="{9D8B030D-6E8A-4147-A177-3AD203B41FA5}">
                      <a16:colId xmlns:a16="http://schemas.microsoft.com/office/drawing/2014/main" val="2941384617"/>
                    </a:ext>
                  </a:extLst>
                </a:gridCol>
                <a:gridCol w="1555554">
                  <a:extLst>
                    <a:ext uri="{9D8B030D-6E8A-4147-A177-3AD203B41FA5}">
                      <a16:colId xmlns:a16="http://schemas.microsoft.com/office/drawing/2014/main" val="1043086150"/>
                    </a:ext>
                  </a:extLst>
                </a:gridCol>
                <a:gridCol w="1555554">
                  <a:extLst>
                    <a:ext uri="{9D8B030D-6E8A-4147-A177-3AD203B41FA5}">
                      <a16:colId xmlns:a16="http://schemas.microsoft.com/office/drawing/2014/main" val="3470562792"/>
                    </a:ext>
                  </a:extLst>
                </a:gridCol>
                <a:gridCol w="1555554">
                  <a:extLst>
                    <a:ext uri="{9D8B030D-6E8A-4147-A177-3AD203B41FA5}">
                      <a16:colId xmlns:a16="http://schemas.microsoft.com/office/drawing/2014/main" val="1888422977"/>
                    </a:ext>
                  </a:extLst>
                </a:gridCol>
                <a:gridCol w="1555554">
                  <a:extLst>
                    <a:ext uri="{9D8B030D-6E8A-4147-A177-3AD203B41FA5}">
                      <a16:colId xmlns:a16="http://schemas.microsoft.com/office/drawing/2014/main" val="3346722653"/>
                    </a:ext>
                  </a:extLst>
                </a:gridCol>
                <a:gridCol w="1555554">
                  <a:extLst>
                    <a:ext uri="{9D8B030D-6E8A-4147-A177-3AD203B41FA5}">
                      <a16:colId xmlns:a16="http://schemas.microsoft.com/office/drawing/2014/main" val="2365607601"/>
                    </a:ext>
                  </a:extLst>
                </a:gridCol>
              </a:tblGrid>
              <a:tr h="821182"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 opnamen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Klinische opnamen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Pers. &gt; 1 opname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&gt; 1 opname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Aantal verpleegdagen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Gemiddelde verpleegduur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9362422"/>
                  </a:ext>
                </a:extLst>
              </a:tr>
              <a:tr h="447778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284.795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6576997"/>
                  </a:ext>
                </a:extLst>
              </a:tr>
              <a:tr h="447778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36.725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1310214"/>
                  </a:ext>
                </a:extLst>
              </a:tr>
              <a:tr h="447778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33.735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256.985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0173889"/>
                  </a:ext>
                </a:extLst>
              </a:tr>
              <a:tr h="447778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247.835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4781409"/>
                  </a:ext>
                </a:extLst>
              </a:tr>
              <a:tr h="227458"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2019*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34.960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243.505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292099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24130193-E71D-4C92-AD53-D8C17401988D}"/>
              </a:ext>
            </a:extLst>
          </p:cNvPr>
          <p:cNvSpPr txBox="1"/>
          <p:nvPr/>
        </p:nvSpPr>
        <p:spPr>
          <a:xfrm>
            <a:off x="4662133" y="6169709"/>
            <a:ext cx="6543140" cy="646331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72% &gt; 1 opname </a:t>
            </a:r>
          </a:p>
          <a:p>
            <a:r>
              <a:rPr lang="nl-NL" dirty="0">
                <a:solidFill>
                  <a:schemeClr val="tx2"/>
                </a:solidFill>
              </a:rPr>
              <a:t>3 tot 6 opnamen per jaar geen uitzondering!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C978B3C-6C00-4E15-B7F8-EC66BFC94FF4}"/>
              </a:ext>
            </a:extLst>
          </p:cNvPr>
          <p:cNvSpPr/>
          <p:nvPr/>
        </p:nvSpPr>
        <p:spPr>
          <a:xfrm>
            <a:off x="7011136" y="5421212"/>
            <a:ext cx="434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accent1"/>
                </a:solidFill>
              </a:rPr>
              <a:t> (opendata.cbs.nl,  geraadpleegd op 9/2021)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0267F3C-951A-4BC7-BC28-F03AA37FFA7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008945" y="761734"/>
            <a:ext cx="918222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E0862C"/>
              </a:buClr>
              <a:buSzPct val="140000"/>
              <a:buFont typeface="Arial" pitchFamily="34" charset="0"/>
              <a:buChar char="•"/>
            </a:pPr>
            <a:endParaRPr lang="en-US" altLang="nl-NL" sz="1000" dirty="0">
              <a:solidFill>
                <a:schemeClr val="tx2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</a:pPr>
            <a:endParaRPr lang="nl-NL" altLang="nl-NL" sz="3600" dirty="0">
              <a:latin typeface="Verdana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EBD73D5-9398-4A39-9A80-228ED77EFFA3}"/>
              </a:ext>
            </a:extLst>
          </p:cNvPr>
          <p:cNvSpPr txBox="1">
            <a:spLocks/>
          </p:cNvSpPr>
          <p:nvPr/>
        </p:nvSpPr>
        <p:spPr bwMode="auto">
          <a:xfrm>
            <a:off x="2008944" y="119152"/>
            <a:ext cx="84010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nl-NL" altLang="nl-NL" sz="4000" kern="0" dirty="0">
              <a:solidFill>
                <a:schemeClr val="accent2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08D1825-8D98-4E2E-9F40-047AD5C8CA4B}"/>
              </a:ext>
            </a:extLst>
          </p:cNvPr>
          <p:cNvSpPr txBox="1"/>
          <p:nvPr/>
        </p:nvSpPr>
        <p:spPr>
          <a:xfrm>
            <a:off x="1775520" y="31883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nl-NL" sz="2800" dirty="0">
              <a:latin typeface="Calibri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345EF87A-4752-4635-B6B1-886FCBF8F79A}"/>
              </a:ext>
            </a:extLst>
          </p:cNvPr>
          <p:cNvSpPr txBox="1">
            <a:spLocks/>
          </p:cNvSpPr>
          <p:nvPr/>
        </p:nvSpPr>
        <p:spPr bwMode="auto">
          <a:xfrm>
            <a:off x="547291" y="447435"/>
            <a:ext cx="9377759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nl-NL" altLang="nl-NL" sz="4000" kern="0" dirty="0">
                <a:solidFill>
                  <a:srgbClr val="C0504D"/>
                </a:solidFill>
                <a:latin typeface="+mn-lt"/>
              </a:rPr>
              <a:t>Veel te winnen in een relatief kleine groep!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68E53C9-E415-4F0F-B762-F909A8B6F63E}"/>
              </a:ext>
            </a:extLst>
          </p:cNvPr>
          <p:cNvSpPr/>
          <p:nvPr/>
        </p:nvSpPr>
        <p:spPr>
          <a:xfrm>
            <a:off x="681305" y="1475869"/>
            <a:ext cx="105894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2"/>
                </a:solidFill>
              </a:rPr>
              <a:t>Kleine groep verzorgd meeste opnamen (72% &gt; 1 opname in het jaar, 3 tot 6 geen uitzondering</a:t>
            </a:r>
          </a:p>
          <a:p>
            <a:pPr marL="285750" indent="-285750">
              <a:buFontTx/>
              <a:buChar char="-"/>
            </a:pPr>
            <a:r>
              <a:rPr lang="nl-NL" sz="2400" dirty="0">
                <a:solidFill>
                  <a:schemeClr val="tx2"/>
                </a:solidFill>
              </a:rPr>
              <a:t>Hoge kosten zorg (maar ook werkuitval)</a:t>
            </a:r>
          </a:p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nl-NL" sz="2400" dirty="0">
                <a:solidFill>
                  <a:schemeClr val="tx2"/>
                </a:solidFill>
              </a:rPr>
              <a:t>Hoge mortaliteit </a:t>
            </a:r>
            <a:r>
              <a:rPr lang="nl-NL" sz="2400" dirty="0">
                <a:solidFill>
                  <a:schemeClr val="tx2"/>
                </a:solidFill>
                <a:ea typeface="Calibri" panose="020F0502020204030204" pitchFamily="34" charset="0"/>
              </a:rPr>
              <a:t>		</a:t>
            </a:r>
          </a:p>
          <a:p>
            <a:pPr lvl="1"/>
            <a:r>
              <a:rPr lang="nl-NL" sz="2400" dirty="0">
                <a:solidFill>
                  <a:schemeClr val="tx2"/>
                </a:solidFill>
                <a:ea typeface="Calibri" panose="020F0502020204030204" pitchFamily="34" charset="0"/>
              </a:rPr>
              <a:t>Mortaliteit &lt; 2 jaar	</a:t>
            </a:r>
            <a:r>
              <a:rPr lang="nl-NL" i="1" dirty="0">
                <a:solidFill>
                  <a:schemeClr val="accent2"/>
                </a:solidFill>
                <a:ea typeface="Calibri" panose="020F0502020204030204" pitchFamily="34" charset="0"/>
              </a:rPr>
              <a:t>Wong et al. </a:t>
            </a:r>
            <a:r>
              <a:rPr lang="nl-NL" i="1" dirty="0" err="1">
                <a:solidFill>
                  <a:schemeClr val="accent2"/>
                </a:solidFill>
                <a:ea typeface="Calibri" panose="020F0502020204030204" pitchFamily="34" charset="0"/>
              </a:rPr>
              <a:t>Eur.Heart.J</a:t>
            </a:r>
            <a:r>
              <a:rPr lang="nl-NL" i="1" dirty="0">
                <a:solidFill>
                  <a:schemeClr val="accent2"/>
                </a:solidFill>
                <a:ea typeface="Calibri" panose="020F0502020204030204" pitchFamily="34" charset="0"/>
              </a:rPr>
              <a:t> 2014,</a:t>
            </a:r>
            <a:r>
              <a:rPr lang="en-US" i="1" dirty="0">
                <a:solidFill>
                  <a:schemeClr val="accent2"/>
                </a:solidFill>
                <a:ea typeface="Calibri" panose="020F0502020204030204" pitchFamily="34" charset="0"/>
              </a:rPr>
              <a:t>Hoogendoorn et al. ERJ 2011</a:t>
            </a:r>
            <a:endParaRPr lang="nl-NL" dirty="0">
              <a:solidFill>
                <a:schemeClr val="accent2"/>
              </a:solidFill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tx2"/>
                </a:solidFill>
                <a:ea typeface="Calibri" panose="020F0502020204030204" pitchFamily="34" charset="0"/>
              </a:rPr>
              <a:t>	Hartaanval:        11 – 44%</a:t>
            </a: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tx2"/>
                </a:solidFill>
                <a:ea typeface="Calibri" panose="020F0502020204030204" pitchFamily="34" charset="0"/>
              </a:rPr>
              <a:t>	Longaanval:       35 – 50%</a:t>
            </a:r>
          </a:p>
          <a:p>
            <a:r>
              <a:rPr lang="nl-NL" sz="2400" dirty="0">
                <a:solidFill>
                  <a:schemeClr val="tx2"/>
                </a:solidFill>
              </a:rPr>
              <a:t>-     COPD op nummer vier in top tien ziektelast (2018)    </a:t>
            </a:r>
            <a:r>
              <a:rPr lang="nl-NL" i="1" dirty="0">
                <a:solidFill>
                  <a:schemeClr val="accent2"/>
                </a:solidFill>
              </a:rPr>
              <a:t>Volksgezondheidenzorg.info, 9/2021</a:t>
            </a:r>
            <a:endParaRPr lang="nl-NL" dirty="0">
              <a:solidFill>
                <a:schemeClr val="accent2"/>
              </a:solidFill>
            </a:endParaRPr>
          </a:p>
          <a:p>
            <a:pPr>
              <a:spcAft>
                <a:spcPts val="0"/>
              </a:spcAft>
            </a:pPr>
            <a:endParaRPr lang="nl-NL" sz="2400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tx2"/>
                </a:solidFill>
                <a:ea typeface="Calibri" panose="020F0502020204030204" pitchFamily="34" charset="0"/>
              </a:rPr>
              <a:t> </a:t>
            </a:r>
            <a:endParaRPr lang="nl-NL" sz="2400" b="1" dirty="0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A590E6B-51AB-4282-919A-736C9A982A84}"/>
              </a:ext>
            </a:extLst>
          </p:cNvPr>
          <p:cNvSpPr/>
          <p:nvPr/>
        </p:nvSpPr>
        <p:spPr>
          <a:xfrm>
            <a:off x="2737706" y="5395807"/>
            <a:ext cx="10238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  <a:ea typeface="Calibri" panose="020F0502020204030204" pitchFamily="34" charset="0"/>
              </a:rPr>
              <a:t> </a:t>
            </a:r>
            <a:r>
              <a:rPr lang="nl-NL" sz="2400" i="1" dirty="0">
                <a:solidFill>
                  <a:schemeClr val="tx2"/>
                </a:solidFill>
              </a:rPr>
              <a:t>‘Draaideur patiënten’      </a:t>
            </a:r>
            <a:r>
              <a:rPr lang="nl-NL" sz="2400" b="1" i="1" dirty="0">
                <a:solidFill>
                  <a:schemeClr val="tx2"/>
                </a:solidFill>
                <a:sym typeface="Wingdings" panose="05000000000000000000" pitchFamily="2" charset="2"/>
              </a:rPr>
              <a:t>       </a:t>
            </a:r>
            <a:r>
              <a:rPr lang="nl-NL" sz="2400" b="1" dirty="0">
                <a:solidFill>
                  <a:schemeClr val="tx2"/>
                </a:solidFill>
                <a:sym typeface="Wingdings" panose="05000000000000000000" pitchFamily="2" charset="2"/>
              </a:rPr>
              <a:t>Doelgroep zorgpad</a:t>
            </a:r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F120BE5-83A2-4FBA-A554-76B1D82A8F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9B15B10-F9C3-4CB3-987E-735FBF20E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83" y="1772817"/>
            <a:ext cx="11363719" cy="53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nl-NL" altLang="nl-NL" sz="2800" b="1" dirty="0">
                <a:solidFill>
                  <a:schemeClr val="accent1"/>
                </a:solidFill>
                <a:latin typeface="Calibri" pitchFamily="34" charset="0"/>
              </a:rPr>
              <a:t>Doel: </a:t>
            </a:r>
            <a:r>
              <a:rPr lang="nl-NL" altLang="nl-NL" sz="2800" dirty="0">
                <a:solidFill>
                  <a:schemeClr val="accent1"/>
                </a:solidFill>
                <a:latin typeface="Calibri" pitchFamily="34" charset="0"/>
              </a:rPr>
              <a:t>Reduceren van ziekenhuis opnamedagen COPD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nl-NL" altLang="nl-NL" sz="2800" dirty="0">
                <a:solidFill>
                  <a:schemeClr val="accent1"/>
                </a:solidFill>
                <a:latin typeface="Calibri" pitchFamily="34" charset="0"/>
              </a:rPr>
              <a:t>(verbeterde kwaliteit van leven en patiënttevredenheid)</a:t>
            </a: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10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r>
              <a:rPr lang="nl-NL" altLang="nl-NL" sz="2400" b="1" dirty="0" err="1">
                <a:solidFill>
                  <a:schemeClr val="tx2"/>
                </a:solidFill>
                <a:latin typeface="Calibri" pitchFamily="34" charset="0"/>
              </a:rPr>
              <a:t>Zorgpad</a:t>
            </a:r>
            <a:r>
              <a:rPr lang="nl-NL" altLang="nl-NL" sz="2400" b="1" dirty="0">
                <a:solidFill>
                  <a:schemeClr val="tx2"/>
                </a:solidFill>
                <a:latin typeface="Calibri" pitchFamily="34" charset="0"/>
              </a:rPr>
              <a:t>, voorwaarden: 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Startpunt ziekenhuisopname longaanval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Beschrijft de zorg tijdens opname ÉN de zorg daarna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Samenwerking tussen de lijnen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Patiënt centraal ≠ ziekte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Patiënt heeft eigen rol in zorgproces </a:t>
            </a:r>
            <a:r>
              <a:rPr lang="nl-NL" altLang="nl-NL" sz="2400" i="1" dirty="0">
                <a:solidFill>
                  <a:schemeClr val="tx2"/>
                </a:solidFill>
                <a:latin typeface="Calibri" pitchFamily="34" charset="0"/>
              </a:rPr>
              <a:t>(bv stimuleren en begeleiden leefstijlfactoren)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Beschrijft WAT en HOE, </a:t>
            </a:r>
            <a:r>
              <a:rPr lang="nl-NL" altLang="nl-NL" sz="2400" u="sng" dirty="0">
                <a:solidFill>
                  <a:schemeClr val="tx2"/>
                </a:solidFill>
                <a:latin typeface="Calibri" pitchFamily="34" charset="0"/>
              </a:rPr>
              <a:t>niet </a:t>
            </a: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WIE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Uitgetest in 8 pilotregio’s (2016 -2018), doel </a:t>
            </a:r>
            <a:r>
              <a:rPr lang="nl-NL" altLang="nl-NL" sz="2400" dirty="0" err="1">
                <a:solidFill>
                  <a:schemeClr val="tx2"/>
                </a:solidFill>
                <a:latin typeface="Calibri" pitchFamily="34" charset="0"/>
              </a:rPr>
              <a:t>opschaalbaar</a:t>
            </a: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 naar NL</a:t>
            </a: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endParaRPr lang="nl-NL" altLang="nl-NL" sz="2400" i="1" dirty="0">
              <a:solidFill>
                <a:schemeClr val="tx2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buFontTx/>
              <a:buChar char="-"/>
              <a:defRPr/>
            </a:pPr>
            <a:endParaRPr lang="nl-NL" altLang="nl-NL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defRPr/>
            </a:pPr>
            <a:endParaRPr lang="nl-NL" altLang="nl-NL" sz="36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41988" name="Titel 1">
            <a:extLst>
              <a:ext uri="{FF2B5EF4-FFF2-40B4-BE49-F238E27FC236}">
                <a16:creationId xmlns:a16="http://schemas.microsoft.com/office/drawing/2014/main" id="{8281443E-0059-4125-A1FB-EC24AE3290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7983" y="571533"/>
            <a:ext cx="8401050" cy="75825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kern="0" dirty="0">
                <a:solidFill>
                  <a:srgbClr val="C0504D"/>
                </a:solidFill>
              </a:rPr>
              <a:t>Landelijk </a:t>
            </a:r>
            <a:r>
              <a:rPr lang="nl-NL" altLang="nl-NL" b="1" kern="0" dirty="0" err="1">
                <a:solidFill>
                  <a:srgbClr val="C0504D"/>
                </a:solidFill>
              </a:rPr>
              <a:t>zorgpad</a:t>
            </a:r>
            <a:r>
              <a:rPr lang="nl-NL" altLang="nl-NL" b="1" kern="0" dirty="0">
                <a:solidFill>
                  <a:srgbClr val="C0504D"/>
                </a:solidFill>
              </a:rPr>
              <a:t> COPD longaanval met ziekenhuisopname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612A5B-FAEA-4CC2-A9BF-912352D224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BC84B48-8C49-9C4D-BCBB-B5E476950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43" y="235146"/>
            <a:ext cx="4105850" cy="65905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E2C1DDB-8AA1-5769-7AD8-04AED99CA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5"/>
          <a:stretch/>
        </p:blipFill>
        <p:spPr>
          <a:xfrm>
            <a:off x="1524000" y="0"/>
            <a:ext cx="4735286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CE99A1E-604C-438F-8B78-F94FE796C704}"/>
              </a:ext>
            </a:extLst>
          </p:cNvPr>
          <p:cNvSpPr/>
          <p:nvPr/>
        </p:nvSpPr>
        <p:spPr>
          <a:xfrm>
            <a:off x="2855641" y="2852937"/>
            <a:ext cx="3220941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4000" i="1" dirty="0">
                <a:solidFill>
                  <a:srgbClr val="C0504D"/>
                </a:solidFill>
                <a:latin typeface="Calibri" pitchFamily="34" charset="0"/>
              </a:rPr>
              <a:t>signaleren en agenderen</a:t>
            </a:r>
            <a:endParaRPr lang="nl-NL" sz="4000" b="1" dirty="0">
              <a:solidFill>
                <a:srgbClr val="C0504D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500E06D-56CD-4DB9-B1C1-B5D55A65D85D}"/>
              </a:ext>
            </a:extLst>
          </p:cNvPr>
          <p:cNvSpPr/>
          <p:nvPr/>
        </p:nvSpPr>
        <p:spPr>
          <a:xfrm>
            <a:off x="6816081" y="2348881"/>
            <a:ext cx="3261153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r>
              <a:rPr lang="nl-NL" altLang="nl-NL" sz="4000" i="1" dirty="0">
                <a:solidFill>
                  <a:srgbClr val="C0504D"/>
                </a:solidFill>
                <a:latin typeface="Calibri" pitchFamily="34" charset="0"/>
              </a:rPr>
              <a:t>aanpakken, continueren en </a:t>
            </a:r>
          </a:p>
          <a:p>
            <a:r>
              <a:rPr lang="nl-NL" altLang="nl-NL" sz="4000" i="1" dirty="0">
                <a:solidFill>
                  <a:srgbClr val="C0504D"/>
                </a:solidFill>
                <a:latin typeface="Calibri" pitchFamily="34" charset="0"/>
              </a:rPr>
              <a:t>terugval voorkomen</a:t>
            </a:r>
            <a:endParaRPr lang="nl-NL" sz="4000" b="1" dirty="0">
              <a:solidFill>
                <a:srgbClr val="C0504D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0C21E44-E524-4423-972F-029022545EFB}"/>
              </a:ext>
            </a:extLst>
          </p:cNvPr>
          <p:cNvSpPr txBox="1">
            <a:spLocks noChangeAspect="1"/>
          </p:cNvSpPr>
          <p:nvPr/>
        </p:nvSpPr>
        <p:spPr>
          <a:xfrm>
            <a:off x="1597155" y="1705001"/>
            <a:ext cx="868382" cy="5078313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3786A93-986B-4285-8F2B-507EF7579EDF}"/>
              </a:ext>
            </a:extLst>
          </p:cNvPr>
          <p:cNvSpPr txBox="1"/>
          <p:nvPr/>
        </p:nvSpPr>
        <p:spPr>
          <a:xfrm>
            <a:off x="2521746" y="381575"/>
            <a:ext cx="7840488" cy="646331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C13458-BEB4-4CF7-95DB-944E5410A875}"/>
              </a:ext>
            </a:extLst>
          </p:cNvPr>
          <p:cNvSpPr txBox="1"/>
          <p:nvPr/>
        </p:nvSpPr>
        <p:spPr>
          <a:xfrm>
            <a:off x="140240" y="310648"/>
            <a:ext cx="2381506" cy="954107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C00000"/>
                </a:solidFill>
              </a:rPr>
              <a:t>De Patiënten- reis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62AD0B9-15BD-4737-926A-01F498A3C746}"/>
              </a:ext>
            </a:extLst>
          </p:cNvPr>
          <p:cNvSpPr txBox="1">
            <a:spLocks noChangeAspect="1"/>
          </p:cNvSpPr>
          <p:nvPr/>
        </p:nvSpPr>
        <p:spPr>
          <a:xfrm>
            <a:off x="1049772" y="1705001"/>
            <a:ext cx="553998" cy="2403443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vert="vert" wrap="square" rtlCol="0">
            <a:spAutoFit/>
          </a:bodyPr>
          <a:lstStyle/>
          <a:p>
            <a:r>
              <a:rPr lang="nl-NL" sz="2400" dirty="0">
                <a:solidFill>
                  <a:srgbClr val="C00000"/>
                </a:solidFill>
              </a:rPr>
              <a:t>De elementen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B4B0BC3-6A65-8BEF-3468-CF5CAD406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670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25E9E-9B52-437B-8C47-F81C39F6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Patiëntenreis</a:t>
            </a:r>
            <a:r>
              <a:rPr lang="nl-NL" dirty="0"/>
              <a:t>: </a:t>
            </a:r>
            <a:br>
              <a:rPr lang="nl-NL" dirty="0"/>
            </a:br>
            <a:r>
              <a:rPr lang="nl-NL" dirty="0"/>
              <a:t>TIJDENS OPNAME signaleren en agenderen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53AEF1D4-0E31-4444-8F5C-8D859A3B1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419194"/>
              </p:ext>
            </p:extLst>
          </p:nvPr>
        </p:nvGraphicFramePr>
        <p:xfrm>
          <a:off x="1024180" y="1985155"/>
          <a:ext cx="10515600" cy="450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94C26853-0EA6-4AA9-AC54-76642EC3107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81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25E9E-9B52-437B-8C47-F81C39F6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Onlinemedia 6" title="Patiￃﾫntenreis dag 2 verkort.mp4">
            <a:hlinkClick r:id="" action="ppaction://media"/>
            <a:extLst>
              <a:ext uri="{FF2B5EF4-FFF2-40B4-BE49-F238E27FC236}">
                <a16:creationId xmlns:a16="http://schemas.microsoft.com/office/drawing/2014/main" id="{F3226724-E55B-4DE3-A8C6-BCA4EBD8E10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9918" y="260340"/>
            <a:ext cx="10240373" cy="576021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9098BDC-AE70-4BEE-A4B4-2F6EFD59913F}"/>
              </a:ext>
            </a:extLst>
          </p:cNvPr>
          <p:cNvSpPr/>
          <p:nvPr/>
        </p:nvSpPr>
        <p:spPr>
          <a:xfrm>
            <a:off x="7128626" y="6479143"/>
            <a:ext cx="5063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/>
              <a:t>Patiëntenreis</a:t>
            </a:r>
            <a:r>
              <a:rPr lang="nl-NL" dirty="0"/>
              <a:t> in beeld </a:t>
            </a:r>
            <a:r>
              <a:rPr lang="nl-NL" sz="1200" dirty="0"/>
              <a:t>(</a:t>
            </a:r>
            <a:r>
              <a:rPr lang="nl-NL" sz="1200" dirty="0">
                <a:hlinkClick r:id="rId4"/>
              </a:rPr>
              <a:t>https://www.longaanval.nl/scholing/films/</a:t>
            </a:r>
            <a:r>
              <a:rPr lang="nl-NL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89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25E9E-9B52-437B-8C47-F81C39F6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80" y="217981"/>
            <a:ext cx="10515600" cy="1325563"/>
          </a:xfrm>
        </p:spPr>
        <p:txBody>
          <a:bodyPr/>
          <a:lstStyle/>
          <a:p>
            <a:r>
              <a:rPr lang="nl-NL" dirty="0" err="1"/>
              <a:t>Patiëntenreis</a:t>
            </a:r>
            <a:r>
              <a:rPr lang="nl-NL" dirty="0"/>
              <a:t>: </a:t>
            </a:r>
            <a:br>
              <a:rPr lang="nl-NL" dirty="0"/>
            </a:br>
            <a:r>
              <a:rPr lang="nl-NL" dirty="0"/>
              <a:t>TIJDENS OPNAME signaleren en agenderen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53AEF1D4-0E31-4444-8F5C-8D859A3B1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506709"/>
              </p:ext>
            </p:extLst>
          </p:nvPr>
        </p:nvGraphicFramePr>
        <p:xfrm>
          <a:off x="1024180" y="1985155"/>
          <a:ext cx="10515600" cy="450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3D7973B5-860E-4FC0-B04A-8154078587D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25E9E-9B52-437B-8C47-F81C39F6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6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NA OPNAME: Voorkomen heropname, plannen maken en uitwerken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53AEF1D4-0E31-4444-8F5C-8D859A3B1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26833"/>
              </p:ext>
            </p:extLst>
          </p:nvPr>
        </p:nvGraphicFramePr>
        <p:xfrm>
          <a:off x="838200" y="1690688"/>
          <a:ext cx="10515600" cy="4802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A1049BD-C0A7-4B02-A209-176B08E4C4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9710843"/>
              </p:ext>
            </p:extLst>
          </p:nvPr>
        </p:nvGraphicFramePr>
        <p:xfrm>
          <a:off x="838200" y="1382448"/>
          <a:ext cx="108010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926889B9-0402-451E-A141-07664F128E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2587F12-05A7-4EBC-8513-DC2D71403667}"/>
              </a:ext>
            </a:extLst>
          </p:cNvPr>
          <p:cNvSpPr txBox="1"/>
          <p:nvPr/>
        </p:nvSpPr>
        <p:spPr>
          <a:xfrm>
            <a:off x="7958607" y="6585835"/>
            <a:ext cx="4248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hlinkClick r:id="rId13"/>
              </a:rPr>
              <a:t>https://www.longaanval.nl/inhoud-zorgpad/contactmomenten/</a:t>
            </a:r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8416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E41B1-2566-4A44-BC14-E06E42E2A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9352" y="1413375"/>
            <a:ext cx="8229600" cy="5289451"/>
          </a:xfrm>
        </p:spPr>
        <p:txBody>
          <a:bodyPr/>
          <a:lstStyle/>
          <a:p>
            <a:pPr marL="0" indent="0">
              <a:buNone/>
            </a:pP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46A6817-3955-45E5-87D4-A2D7B5877AFF}"/>
              </a:ext>
            </a:extLst>
          </p:cNvPr>
          <p:cNvSpPr/>
          <p:nvPr/>
        </p:nvSpPr>
        <p:spPr>
          <a:xfrm>
            <a:off x="904002" y="1354970"/>
            <a:ext cx="912495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Aantal opnamedagen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 dirty="0">
              <a:solidFill>
                <a:srgbClr val="1F497D"/>
              </a:solidFill>
              <a:latin typeface="Calibri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Samenwerking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		zorgverleners onderling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			binnen regio, maar ook landelijk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			zorgverlener  -   patiënt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 dirty="0">
              <a:solidFill>
                <a:srgbClr val="1F497D"/>
              </a:solidFill>
              <a:latin typeface="Calibri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Patiënttevredenheid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 dirty="0">
              <a:solidFill>
                <a:srgbClr val="1F497D"/>
              </a:solidFill>
              <a:latin typeface="Calibri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Joy of </a:t>
            </a:r>
            <a:r>
              <a:rPr lang="nl-NL" sz="2400" dirty="0" err="1">
                <a:solidFill>
                  <a:srgbClr val="1F497D"/>
                </a:solidFill>
                <a:latin typeface="Calibri"/>
              </a:rPr>
              <a:t>Work</a:t>
            </a:r>
            <a:endParaRPr lang="nl-NL" sz="2400" dirty="0">
              <a:solidFill>
                <a:srgbClr val="1F497D"/>
              </a:solidFill>
              <a:latin typeface="Calibri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 dirty="0">
              <a:solidFill>
                <a:srgbClr val="1F497D"/>
              </a:solidFill>
              <a:latin typeface="Calibri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Stimulering zorginnovatie / bewezen betere zorg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 dirty="0">
              <a:solidFill>
                <a:srgbClr val="1F497D"/>
              </a:solidFill>
              <a:latin typeface="Calibri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dirty="0">
                <a:solidFill>
                  <a:srgbClr val="1F497D"/>
                </a:solidFill>
                <a:latin typeface="Calibri"/>
              </a:rPr>
              <a:t>Kosten COPD zorg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1F497D"/>
              </a:solidFill>
              <a:latin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1F497D"/>
              </a:solidFill>
              <a:latin typeface="Arial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201CCD78-39F8-4E3E-B4EA-4B6D5B9972B7}"/>
              </a:ext>
            </a:extLst>
          </p:cNvPr>
          <p:cNvSpPr/>
          <p:nvPr/>
        </p:nvSpPr>
        <p:spPr>
          <a:xfrm>
            <a:off x="4849797" y="1371160"/>
            <a:ext cx="432048" cy="79208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621027A9-70DF-4F4E-9155-DD00ABA3AE90}"/>
              </a:ext>
            </a:extLst>
          </p:cNvPr>
          <p:cNvSpPr/>
          <p:nvPr/>
        </p:nvSpPr>
        <p:spPr>
          <a:xfrm rot="10800000">
            <a:off x="7639726" y="2256194"/>
            <a:ext cx="432048" cy="125674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B998D387-C546-4187-B01D-36179A5245ED}"/>
              </a:ext>
            </a:extLst>
          </p:cNvPr>
          <p:cNvSpPr/>
          <p:nvPr/>
        </p:nvSpPr>
        <p:spPr>
          <a:xfrm rot="10800000">
            <a:off x="4849797" y="3652772"/>
            <a:ext cx="432048" cy="7920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07F3B70F-3984-4930-8103-C164CA98048C}"/>
              </a:ext>
            </a:extLst>
          </p:cNvPr>
          <p:cNvSpPr/>
          <p:nvPr/>
        </p:nvSpPr>
        <p:spPr>
          <a:xfrm rot="10800000">
            <a:off x="4864934" y="4560450"/>
            <a:ext cx="432048" cy="71329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5A8A1A91-A0EC-4A43-A2EF-CDD7C728E0C9}"/>
              </a:ext>
            </a:extLst>
          </p:cNvPr>
          <p:cNvSpPr/>
          <p:nvPr/>
        </p:nvSpPr>
        <p:spPr>
          <a:xfrm>
            <a:off x="5663952" y="6029107"/>
            <a:ext cx="432048" cy="7920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E9FC81CB-F6EC-432D-A236-D9B745695A30}"/>
              </a:ext>
            </a:extLst>
          </p:cNvPr>
          <p:cNvSpPr/>
          <p:nvPr/>
        </p:nvSpPr>
        <p:spPr>
          <a:xfrm rot="10800000">
            <a:off x="8144857" y="5046028"/>
            <a:ext cx="432048" cy="109170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2EE74136-215D-4440-B3E7-5D98763E20DC}"/>
              </a:ext>
            </a:extLst>
          </p:cNvPr>
          <p:cNvSpPr/>
          <p:nvPr/>
        </p:nvSpPr>
        <p:spPr>
          <a:xfrm>
            <a:off x="5840601" y="6006392"/>
            <a:ext cx="432048" cy="84382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0C340E-C23C-46C0-9F12-D88BCFA80B38}"/>
              </a:ext>
            </a:extLst>
          </p:cNvPr>
          <p:cNvSpPr/>
          <p:nvPr/>
        </p:nvSpPr>
        <p:spPr>
          <a:xfrm>
            <a:off x="881822" y="-12682"/>
            <a:ext cx="836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sz="4000" b="1" kern="0" dirty="0">
                <a:solidFill>
                  <a:srgbClr val="C0504D"/>
                </a:solidFill>
                <a:latin typeface="+mj-lt"/>
                <a:ea typeface="+mj-ea"/>
                <a:cs typeface="+mj-cs"/>
              </a:rPr>
              <a:t>Resultaten: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l-NL" sz="4000" b="1" kern="0" dirty="0">
                <a:solidFill>
                  <a:srgbClr val="C0504D"/>
                </a:solidFill>
                <a:latin typeface="+mj-lt"/>
                <a:ea typeface="+mj-ea"/>
                <a:cs typeface="+mj-cs"/>
              </a:rPr>
              <a:t>Werken volgens zorgpad COPD levert op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04896E-992D-4ABB-A0B7-DD973E8B61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EB77A75-E290-443A-8E3E-A947722D40EF}"/>
              </a:ext>
            </a:extLst>
          </p:cNvPr>
          <p:cNvSpPr/>
          <p:nvPr/>
        </p:nvSpPr>
        <p:spPr>
          <a:xfrm>
            <a:off x="9454692" y="6564326"/>
            <a:ext cx="26335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>
                <a:hlinkClick r:id="rId4"/>
              </a:rPr>
              <a:t>https://www.longaanval.nl/resultaten/</a:t>
            </a:r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5505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7">
            <a:extLst>
              <a:ext uri="{FF2B5EF4-FFF2-40B4-BE49-F238E27FC236}">
                <a16:creationId xmlns:a16="http://schemas.microsoft.com/office/drawing/2014/main" id="{A79ED800-6E45-4451-9CBD-2C8CEA406F63}"/>
              </a:ext>
            </a:extLst>
          </p:cNvPr>
          <p:cNvSpPr txBox="1">
            <a:spLocks/>
          </p:cNvSpPr>
          <p:nvPr/>
        </p:nvSpPr>
        <p:spPr bwMode="auto">
          <a:xfrm>
            <a:off x="1524000" y="44626"/>
            <a:ext cx="9127624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kern="0">
                <a:solidFill>
                  <a:srgbClr val="C0504D"/>
                </a:solidFill>
                <a:ea typeface="+mj-ea"/>
                <a:cs typeface="+mj-cs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ahoma" pitchFamily="34" charset="0"/>
              </a:defRPr>
            </a:lvl9pPr>
          </a:lstStyle>
          <a:p>
            <a:r>
              <a:rPr lang="nl-NL" dirty="0"/>
              <a:t>(Significant) aangetoonde zorgverbetering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42A0B4-54C0-4C3E-A1AA-35498F45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692" y="836788"/>
            <a:ext cx="8229600" cy="1143000"/>
          </a:xfrm>
        </p:spPr>
        <p:txBody>
          <a:bodyPr/>
          <a:lstStyle/>
          <a:p>
            <a:pPr algn="r"/>
            <a:r>
              <a:rPr lang="nl-NL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Regio (minimaal 1 ziekenhuis en 1 huisartsenzorggroep)</a:t>
            </a:r>
            <a:br>
              <a:rPr lang="nl-NL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Cohortstudie (follow-up 1 jaar)</a:t>
            </a:r>
            <a:br>
              <a:rPr lang="nl-NL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nl-NL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752 patiënten gevolgd 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00E85D0-1833-42BB-B1D8-486743EF2564}"/>
              </a:ext>
            </a:extLst>
          </p:cNvPr>
          <p:cNvSpPr txBox="1">
            <a:spLocks/>
          </p:cNvSpPr>
          <p:nvPr/>
        </p:nvSpPr>
        <p:spPr>
          <a:xfrm>
            <a:off x="1226202" y="2099987"/>
            <a:ext cx="9503318" cy="410445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  <a:buSzPct val="150000"/>
            </a:pPr>
            <a:r>
              <a:rPr lang="nl-NL" dirty="0">
                <a:solidFill>
                  <a:schemeClr val="tx2"/>
                </a:solidFill>
              </a:rPr>
              <a:t>Contactmoment week 1 na opname </a:t>
            </a:r>
            <a:r>
              <a:rPr lang="nl-NL" sz="2400" i="1" dirty="0">
                <a:solidFill>
                  <a:schemeClr val="tx2"/>
                </a:solidFill>
              </a:rPr>
              <a:t>heropname voorkomen </a:t>
            </a:r>
            <a:endParaRPr lang="nl-NL" sz="2400" dirty="0">
              <a:solidFill>
                <a:schemeClr val="tx2"/>
              </a:solidFill>
            </a:endParaRPr>
          </a:p>
          <a:p>
            <a:pPr>
              <a:buClr>
                <a:srgbClr val="FF6600"/>
              </a:buClr>
              <a:buSzPct val="150000"/>
            </a:pPr>
            <a:r>
              <a:rPr lang="nl-NL" dirty="0">
                <a:solidFill>
                  <a:schemeClr val="tx2"/>
                </a:solidFill>
              </a:rPr>
              <a:t>Rookstop begeleiding </a:t>
            </a:r>
            <a:r>
              <a:rPr lang="nl-NL" sz="2400" i="1" dirty="0">
                <a:solidFill>
                  <a:schemeClr val="tx2"/>
                </a:solidFill>
              </a:rPr>
              <a:t>(zowel farmacologisch als niet-farmacologisch)</a:t>
            </a:r>
          </a:p>
          <a:p>
            <a:pPr>
              <a:buClr>
                <a:srgbClr val="FF6600"/>
              </a:buClr>
              <a:buSzPct val="150000"/>
            </a:pPr>
            <a:r>
              <a:rPr lang="nl-NL" dirty="0">
                <a:solidFill>
                  <a:schemeClr val="tx2"/>
                </a:solidFill>
              </a:rPr>
              <a:t>Bespreken Longaanval Actieplan</a:t>
            </a:r>
          </a:p>
          <a:p>
            <a:pPr>
              <a:buClr>
                <a:srgbClr val="FF6600"/>
              </a:buClr>
              <a:buSzPct val="150000"/>
            </a:pPr>
            <a:r>
              <a:rPr lang="nl-NL" dirty="0">
                <a:solidFill>
                  <a:schemeClr val="tx2"/>
                </a:solidFill>
              </a:rPr>
              <a:t>Check inhalatiemedicatie</a:t>
            </a:r>
          </a:p>
          <a:p>
            <a:pPr>
              <a:buClr>
                <a:srgbClr val="FF6600"/>
              </a:buClr>
              <a:buSzPct val="150000"/>
            </a:pPr>
            <a:r>
              <a:rPr lang="nl-NL" dirty="0">
                <a:solidFill>
                  <a:schemeClr val="accent1"/>
                </a:solidFill>
              </a:rPr>
              <a:t>Dag 2 gesprek </a:t>
            </a:r>
          </a:p>
          <a:p>
            <a:pPr>
              <a:buClr>
                <a:srgbClr val="FF6600"/>
              </a:buClr>
              <a:buSzPct val="150000"/>
            </a:pPr>
            <a:r>
              <a:rPr lang="nl-NL" dirty="0">
                <a:solidFill>
                  <a:schemeClr val="accent1"/>
                </a:solidFill>
              </a:rPr>
              <a:t>Continuïteit en samenwerking binnen regio (zorgcoördinator/coach)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6622820-AAE8-4D74-AD9F-9D55D6B55312}"/>
              </a:ext>
            </a:extLst>
          </p:cNvPr>
          <p:cNvSpPr/>
          <p:nvPr/>
        </p:nvSpPr>
        <p:spPr>
          <a:xfrm>
            <a:off x="10951547" y="1979788"/>
            <a:ext cx="923330" cy="4667900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r>
              <a:rPr lang="nl-NL" sz="2400" kern="0" dirty="0">
                <a:solidFill>
                  <a:srgbClr val="C0504D"/>
                </a:solidFill>
              </a:rPr>
              <a:t>Meerwaarde (long)verpleegkundige  1</a:t>
            </a:r>
            <a:r>
              <a:rPr lang="nl-NL" sz="2400" kern="0" baseline="30000" dirty="0">
                <a:solidFill>
                  <a:srgbClr val="C0504D"/>
                </a:solidFill>
              </a:rPr>
              <a:t>e</a:t>
            </a:r>
            <a:r>
              <a:rPr lang="nl-NL" sz="2400" kern="0" dirty="0">
                <a:solidFill>
                  <a:srgbClr val="C0504D"/>
                </a:solidFill>
              </a:rPr>
              <a:t> en 2</a:t>
            </a:r>
            <a:r>
              <a:rPr lang="nl-NL" sz="2400" kern="0" baseline="30000" dirty="0">
                <a:solidFill>
                  <a:srgbClr val="C0504D"/>
                </a:solidFill>
              </a:rPr>
              <a:t>e</a:t>
            </a:r>
            <a:r>
              <a:rPr lang="nl-NL" sz="2400" kern="0" dirty="0">
                <a:solidFill>
                  <a:srgbClr val="C0504D"/>
                </a:solidFill>
              </a:rPr>
              <a:t> lijn?                  GROOT! </a:t>
            </a:r>
            <a:endParaRPr lang="nl-NL" sz="24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07CBAF6-0551-4AC0-BA50-C671E5FA1CD7}"/>
              </a:ext>
            </a:extLst>
          </p:cNvPr>
          <p:cNvSpPr txBox="1"/>
          <p:nvPr/>
        </p:nvSpPr>
        <p:spPr>
          <a:xfrm>
            <a:off x="8039957" y="6581001"/>
            <a:ext cx="4241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hlinkClick r:id="rId3"/>
              </a:rPr>
              <a:t>https://www.longaanval.nl/resultaten/belangrijkste-interventies/</a:t>
            </a:r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5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E77290-237B-4850-BC82-E51471F79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492" y="3099936"/>
            <a:ext cx="10515600" cy="13255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nl-NL" sz="4000" dirty="0" err="1"/>
              <a:t>Disclosure</a:t>
            </a:r>
            <a:r>
              <a:rPr lang="nl-NL" sz="4000" dirty="0"/>
              <a:t> sprekers: Geen</a:t>
            </a:r>
            <a:br>
              <a:rPr lang="nl-NL" sz="1000" dirty="0">
                <a:latin typeface="Calibri"/>
                <a:ea typeface="Calibri"/>
                <a:cs typeface="Times New Roman"/>
              </a:rPr>
            </a:br>
            <a:br>
              <a:rPr lang="nl-NL" dirty="0"/>
            </a:br>
            <a:endParaRPr lang="nl-NL" dirty="0"/>
          </a:p>
        </p:txBody>
      </p:sp>
      <p:pic>
        <p:nvPicPr>
          <p:cNvPr id="4" name="Picture 2" descr="Stichting Evean Thuiszorg -">
            <a:extLst>
              <a:ext uri="{FF2B5EF4-FFF2-40B4-BE49-F238E27FC236}">
                <a16:creationId xmlns:a16="http://schemas.microsoft.com/office/drawing/2014/main" id="{D146C1F7-EB08-4A4B-8BA5-CCEF382C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303" y="3528894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55FF527-14F9-4799-B8CF-D9CD4B376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00" y="220794"/>
            <a:ext cx="3178896" cy="1325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3924008-6C87-4223-A044-378E147ECC8E}"/>
              </a:ext>
            </a:extLst>
          </p:cNvPr>
          <p:cNvSpPr/>
          <p:nvPr/>
        </p:nvSpPr>
        <p:spPr>
          <a:xfrm>
            <a:off x="5780117" y="6488668"/>
            <a:ext cx="6515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Tips interventie Longaanval Actieplan </a:t>
            </a:r>
            <a:r>
              <a:rPr lang="nl-NL" sz="1200" dirty="0"/>
              <a:t>(</a:t>
            </a:r>
            <a:r>
              <a:rPr lang="nl-NL" sz="1200" dirty="0">
                <a:hlinkClick r:id="rId3"/>
              </a:rPr>
              <a:t>https://www.longaanval.nl/scholing/films/</a:t>
            </a:r>
            <a:r>
              <a:rPr lang="nl-NL" sz="1200" dirty="0"/>
              <a:t>)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C608760-BFB6-4AA6-A3E7-8E7414D9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Onlinemedia 6" title="LAP tips_verkort.mp4">
            <a:hlinkClick r:id="" action="ppaction://media"/>
            <a:extLst>
              <a:ext uri="{FF2B5EF4-FFF2-40B4-BE49-F238E27FC236}">
                <a16:creationId xmlns:a16="http://schemas.microsoft.com/office/drawing/2014/main" id="{63C7B035-CF7F-456E-B194-BE99722BF1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093" y="193964"/>
            <a:ext cx="10673131" cy="60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3BB3E-A367-43F0-837E-25C5840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5535"/>
            <a:ext cx="10515600" cy="1325563"/>
          </a:xfrm>
        </p:spPr>
        <p:txBody>
          <a:bodyPr/>
          <a:lstStyle/>
          <a:p>
            <a:r>
              <a:rPr lang="nl-NL" dirty="0"/>
              <a:t>Hoe het zorgpad vormgegeven in </a:t>
            </a:r>
            <a:br>
              <a:rPr lang="nl-NL" dirty="0"/>
            </a:br>
            <a:r>
              <a:rPr lang="nl-NL" dirty="0"/>
              <a:t>Zaanstreek -Waterland?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2E812B-C300-4C6D-B70E-D20A7ED2C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72056"/>
            <a:ext cx="10775731" cy="57859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400" i="1" dirty="0"/>
          </a:p>
          <a:p>
            <a:pPr marL="0" indent="0">
              <a:buNone/>
            </a:pPr>
            <a:r>
              <a:rPr lang="nl-NL" sz="2400" i="1" dirty="0"/>
              <a:t>Tijdens opname </a:t>
            </a:r>
            <a:r>
              <a:rPr lang="nl-NL" sz="2400" i="1" dirty="0" err="1"/>
              <a:t>Dijklanderziekenhuis</a:t>
            </a:r>
            <a:r>
              <a:rPr lang="nl-NL" sz="2400" i="1" dirty="0"/>
              <a:t> of Zaans Medisch Centrum:</a:t>
            </a:r>
          </a:p>
          <a:p>
            <a:pPr marL="0" indent="0">
              <a:buNone/>
            </a:pPr>
            <a:endParaRPr lang="nl-NL" sz="2400" i="1" dirty="0"/>
          </a:p>
          <a:p>
            <a:r>
              <a:rPr lang="nl-NL" sz="2400" i="1" dirty="0"/>
              <a:t>Dag 2 gesprek en ontslaggesprek worden genoemd in de ontslagbrief. </a:t>
            </a:r>
          </a:p>
          <a:p>
            <a:pPr marL="0" indent="0">
              <a:buNone/>
            </a:pPr>
            <a:r>
              <a:rPr lang="nl-NL" sz="2400" i="1" dirty="0"/>
              <a:t>	</a:t>
            </a:r>
            <a:r>
              <a:rPr lang="nl-NL" sz="1800" i="1" dirty="0"/>
              <a:t>B.v. Aanleiding opname; exacerbatie COPD t.g.v. virale infectie. </a:t>
            </a:r>
          </a:p>
          <a:p>
            <a:pPr marL="0" indent="0">
              <a:buNone/>
            </a:pPr>
            <a:r>
              <a:rPr lang="nl-NL" sz="1800" i="1" dirty="0"/>
              <a:t>	Beleid wat is afgesproken met de patiënt; b.v. medicatie, SMR, fysio starten </a:t>
            </a:r>
            <a:r>
              <a:rPr lang="nl-NL" sz="1800" i="1" dirty="0" err="1"/>
              <a:t>etc</a:t>
            </a:r>
            <a:endParaRPr lang="nl-NL" sz="1800" i="1" dirty="0"/>
          </a:p>
          <a:p>
            <a:r>
              <a:rPr lang="nl-NL" sz="2400" i="1" dirty="0"/>
              <a:t>Wekelijks MDO-overleg tijdens opname: </a:t>
            </a:r>
            <a:r>
              <a:rPr lang="nl-NL" sz="2400" i="1" dirty="0" err="1"/>
              <a:t>Evean</a:t>
            </a:r>
            <a:r>
              <a:rPr lang="nl-NL" sz="2400" i="1" dirty="0"/>
              <a:t> verpleegkundige aanwezig.</a:t>
            </a:r>
          </a:p>
          <a:p>
            <a:pPr marL="0" indent="0">
              <a:buNone/>
            </a:pPr>
            <a:r>
              <a:rPr lang="nl-NL" sz="2400" i="1" dirty="0"/>
              <a:t>	</a:t>
            </a:r>
            <a:r>
              <a:rPr lang="nl-NL" sz="1800" i="1" dirty="0"/>
              <a:t>Wordt ook besproken wat er moet gebeuren voor dat patiënt met ontslag kan b.v. </a:t>
            </a:r>
            <a:r>
              <a:rPr lang="nl-NL" sz="1800" i="1" dirty="0" err="1"/>
              <a:t>transferburo</a:t>
            </a:r>
            <a:r>
              <a:rPr lang="nl-NL" sz="1800" i="1" dirty="0"/>
              <a:t> regelt 	thuiszorg, revalidatieplek etc. , inschakelen fysio </a:t>
            </a:r>
            <a:r>
              <a:rPr lang="nl-NL" sz="1800" i="1" dirty="0" err="1"/>
              <a:t>etc</a:t>
            </a:r>
            <a:endParaRPr lang="nl-NL" sz="1800" i="1" dirty="0"/>
          </a:p>
          <a:p>
            <a:r>
              <a:rPr lang="nl-NL" sz="2400" i="1" dirty="0"/>
              <a:t>Voorlopige ontslagbericht via secretariaat</a:t>
            </a:r>
          </a:p>
          <a:p>
            <a:pPr marL="0" indent="0">
              <a:buNone/>
            </a:pPr>
            <a:r>
              <a:rPr lang="nl-NL" sz="2400" i="1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D07261-F264-461A-B6AD-8246E07CE2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14400" y="1690688"/>
            <a:ext cx="10515600" cy="503237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l-NL" sz="3800" i="1" dirty="0"/>
              <a:t>Na opname:</a:t>
            </a:r>
          </a:p>
          <a:p>
            <a:r>
              <a:rPr lang="nl-NL" sz="3800" i="1" dirty="0"/>
              <a:t>&lt; 2 </a:t>
            </a:r>
            <a:r>
              <a:rPr lang="nl-NL" sz="3800" i="1" dirty="0" err="1"/>
              <a:t>dgn</a:t>
            </a:r>
            <a:r>
              <a:rPr lang="nl-NL" sz="3800" i="1" dirty="0"/>
              <a:t>: Telefonisch contact (triage). </a:t>
            </a:r>
          </a:p>
          <a:p>
            <a:pPr marL="0" indent="0">
              <a:buNone/>
            </a:pPr>
            <a:r>
              <a:rPr lang="nl-NL" sz="3800" i="1" dirty="0"/>
              <a:t>	</a:t>
            </a:r>
            <a:r>
              <a:rPr lang="nl-NL" sz="2900" i="1" dirty="0"/>
              <a:t>BV. Heeft patiënt O2 of verneveling gekregen, nog erg benauwd, twijfelachtig is over de 	medicatie etc.</a:t>
            </a:r>
          </a:p>
          <a:p>
            <a:r>
              <a:rPr lang="nl-NL" sz="3800" i="1" dirty="0" err="1"/>
              <a:t>Wk</a:t>
            </a:r>
            <a:r>
              <a:rPr lang="nl-NL" sz="3800" i="1" dirty="0"/>
              <a:t> 1 tot 2: Huisbezoek </a:t>
            </a:r>
            <a:r>
              <a:rPr lang="nl-NL" sz="3800" i="1" dirty="0" err="1"/>
              <a:t>Evean</a:t>
            </a:r>
            <a:endParaRPr lang="nl-NL" sz="3800" i="1" dirty="0"/>
          </a:p>
          <a:p>
            <a:pPr marL="0" indent="0">
              <a:buNone/>
            </a:pPr>
            <a:r>
              <a:rPr lang="nl-NL" sz="3400" i="1" dirty="0"/>
              <a:t>	</a:t>
            </a:r>
            <a:r>
              <a:rPr lang="nl-NL" sz="2900" i="1" dirty="0"/>
              <a:t>Rapportage met bevindingen en afspraken naar longarts/verwijzer en huisarts</a:t>
            </a:r>
          </a:p>
          <a:p>
            <a:r>
              <a:rPr lang="nl-NL" sz="3800" i="1" dirty="0" err="1"/>
              <a:t>Wk</a:t>
            </a:r>
            <a:r>
              <a:rPr lang="nl-NL" sz="3800" i="1" dirty="0"/>
              <a:t> 2 tot 4 en verder: </a:t>
            </a:r>
          </a:p>
          <a:p>
            <a:pPr marL="457200" lvl="1" indent="0">
              <a:buNone/>
            </a:pPr>
            <a:r>
              <a:rPr lang="nl-NL" sz="2900" i="1" dirty="0"/>
              <a:t>	</a:t>
            </a:r>
            <a:r>
              <a:rPr lang="nl-NL" sz="2900" i="1" dirty="0" err="1"/>
              <a:t>Evean</a:t>
            </a:r>
            <a:r>
              <a:rPr lang="nl-NL" sz="2900" i="1" dirty="0"/>
              <a:t>: vervolghuisbezoeken, telefonisch contact of beeldbellen</a:t>
            </a:r>
          </a:p>
          <a:p>
            <a:r>
              <a:rPr lang="nl-NL" sz="3800" i="1" dirty="0" err="1"/>
              <a:t>Wk</a:t>
            </a:r>
            <a:r>
              <a:rPr lang="nl-NL" sz="3800" i="1" dirty="0"/>
              <a:t> 6: controle longarts, jaarlijks</a:t>
            </a:r>
          </a:p>
          <a:p>
            <a:pPr marL="0" indent="0">
              <a:buNone/>
            </a:pPr>
            <a:endParaRPr lang="nl-NL" sz="3800" b="1" i="1" dirty="0"/>
          </a:p>
          <a:p>
            <a:pPr marL="0" indent="0">
              <a:buNone/>
            </a:pPr>
            <a:r>
              <a:rPr lang="nl-NL" sz="3400" b="1" i="1" dirty="0"/>
              <a:t>Problemen in de praktijk;</a:t>
            </a:r>
          </a:p>
          <a:p>
            <a:r>
              <a:rPr lang="nl-NL" sz="3400" i="1" dirty="0"/>
              <a:t>geen ontslagbrief of te laat</a:t>
            </a:r>
          </a:p>
          <a:p>
            <a:r>
              <a:rPr lang="nl-NL" sz="3400" i="1" dirty="0"/>
              <a:t>geen beveiligde mail, eenrichtingsverkeer, </a:t>
            </a:r>
          </a:p>
          <a:p>
            <a:r>
              <a:rPr lang="nl-NL" sz="3400" i="1" dirty="0"/>
              <a:t>wisseling van personeel, </a:t>
            </a:r>
            <a:r>
              <a:rPr lang="nl-NL" sz="3400" i="1" dirty="0" err="1"/>
              <a:t>herorganisatie</a:t>
            </a:r>
            <a:r>
              <a:rPr lang="nl-NL" sz="3400" i="1" dirty="0"/>
              <a:t> in ziekenhuis </a:t>
            </a:r>
          </a:p>
          <a:p>
            <a:r>
              <a:rPr lang="nl-NL" sz="3400" i="1" dirty="0"/>
              <a:t>PGB of WLZ geen ruimte etc. 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29CFCE-1E2B-4DCE-B6C7-B6DD82A4E1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E906-D4E6-447C-8709-B430B5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A. Zelf aan de slag! </a:t>
            </a:r>
            <a:br>
              <a:rPr lang="nl-NL" dirty="0"/>
            </a:br>
            <a:r>
              <a:rPr lang="nl-NL" dirty="0"/>
              <a:t>Dag2 gesprek, hoe pak jij dat aan?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D8B9-7269-4DA9-87D4-CBEF9B4FA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6" y="1825624"/>
            <a:ext cx="10515600" cy="4890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1"/>
                </a:solidFill>
              </a:rPr>
              <a:t>Vraag 1: </a:t>
            </a:r>
            <a:r>
              <a:rPr lang="nl-NL" i="1" dirty="0">
                <a:solidFill>
                  <a:schemeClr val="tx1"/>
                </a:solidFill>
              </a:rPr>
              <a:t>‘wat zou jij van de patiënt willen weten tijdens het dag 2 gesprek? </a:t>
            </a:r>
          </a:p>
          <a:p>
            <a:pPr marL="0" indent="0">
              <a:buNone/>
            </a:pP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08C350-1C48-442E-8A37-FC8CBBC509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12A1938-55FC-4496-BB42-6D3E0138EEE7}"/>
              </a:ext>
            </a:extLst>
          </p:cNvPr>
          <p:cNvSpPr txBox="1"/>
          <p:nvPr/>
        </p:nvSpPr>
        <p:spPr>
          <a:xfrm>
            <a:off x="838200" y="2130424"/>
            <a:ext cx="10633364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/>
              <a:t>Casusbeschrijving; </a:t>
            </a:r>
          </a:p>
          <a:p>
            <a:r>
              <a:rPr lang="nl-NL" dirty="0"/>
              <a:t>Dhr. D, 21-09-1948, bekend met COPD, gold III, prostaathypertrofie, </a:t>
            </a:r>
          </a:p>
          <a:p>
            <a:r>
              <a:rPr lang="nl-NL" dirty="0"/>
              <a:t>nu opname met toenemende dyspnoe en hoesten, eenmalig koorts, DD exacerbatie COPD, DD pneumonie.</a:t>
            </a:r>
          </a:p>
          <a:p>
            <a:r>
              <a:rPr lang="nl-NL" dirty="0"/>
              <a:t>Komt binnen via de SEH naar de afdeling.</a:t>
            </a:r>
          </a:p>
        </p:txBody>
      </p:sp>
    </p:spTree>
    <p:extLst>
      <p:ext uri="{BB962C8B-B14F-4D97-AF65-F5344CB8AC3E}">
        <p14:creationId xmlns:p14="http://schemas.microsoft.com/office/powerpoint/2010/main" val="34059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7266B-8B31-4079-BCA9-561A01D65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87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Dag 2 gesprek; </a:t>
            </a:r>
            <a:r>
              <a:rPr lang="nl-NL" sz="3100" dirty="0"/>
              <a:t>Te stellen vragen:</a:t>
            </a:r>
            <a:br>
              <a:rPr lang="nl-NL" sz="3100" dirty="0"/>
            </a:br>
            <a:endParaRPr lang="nl-NL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9DF2BB-CFC1-4A0A-A737-6A8CAF3A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1397"/>
            <a:ext cx="10515600" cy="5786603"/>
          </a:xfrm>
        </p:spPr>
        <p:txBody>
          <a:bodyPr>
            <a:normAutofit fontScale="55000" lnSpcReduction="20000"/>
          </a:bodyPr>
          <a:lstStyle/>
          <a:p>
            <a:r>
              <a:rPr lang="nl-NL" sz="4400" dirty="0"/>
              <a:t>Wat is de aanleiding van de opname? Wat gebeurde er voor opname?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</a:rPr>
              <a:t>Patiënt voelde zich al een tijdje niet zo goed (‘s nachts erg benauwd, kortademig, iets neusverkouden, geen koorts). Vooral last bij inspanning. 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</a:rPr>
              <a:t>‘Zal wel vanzelf overgaan’, wel angstig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</a:rPr>
              <a:t>Geen noodmedicatie gebruikt. Je hebt je vraagtekens of de inhalatietechniek wel goed gaat. </a:t>
            </a:r>
            <a:r>
              <a:rPr lang="nl-NL" sz="3300" i="1" dirty="0">
                <a:solidFill>
                  <a:schemeClr val="accent1"/>
                </a:solidFill>
                <a:sym typeface="Wingdings" panose="05000000000000000000" pitchFamily="2" charset="2"/>
              </a:rPr>
              <a:t> KOMENDE dagen controleren!, samen met</a:t>
            </a:r>
            <a:r>
              <a:rPr lang="nl-NL" sz="3300" i="1" dirty="0">
                <a:solidFill>
                  <a:schemeClr val="accent1"/>
                </a:solidFill>
              </a:rPr>
              <a:t> CCQ en MMRC.  </a:t>
            </a:r>
          </a:p>
          <a:p>
            <a:pPr marL="0" indent="0">
              <a:buNone/>
            </a:pPr>
            <a:endParaRPr lang="nl-NL" sz="1100" i="1" dirty="0">
              <a:solidFill>
                <a:schemeClr val="accent1"/>
              </a:solidFill>
            </a:endParaRPr>
          </a:p>
          <a:p>
            <a:r>
              <a:rPr lang="nl-NL" sz="4400" dirty="0"/>
              <a:t>Welke verwachtingen heeft de patiënt van de opname? Welke jij omtrent de verwachte ontslagdatum?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</a:rPr>
              <a:t>Patiënt: klachtenvrij, Jij: streefontslagdatum, ofwel vaak eerder. 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nl-NL" sz="3300" i="1" dirty="0">
                <a:solidFill>
                  <a:schemeClr val="accent1"/>
                </a:solidFill>
              </a:rPr>
              <a:t> p. is erg angstig om naar huis te gaan. Je spreekt hier rustig over (100% beter is niet realistisch). </a:t>
            </a:r>
          </a:p>
          <a:p>
            <a:pPr marL="0" indent="0">
              <a:buNone/>
            </a:pPr>
            <a:endParaRPr lang="nl-NL" sz="900" i="1" dirty="0">
              <a:solidFill>
                <a:schemeClr val="accent1"/>
              </a:solidFill>
            </a:endParaRPr>
          </a:p>
          <a:p>
            <a:r>
              <a:rPr lang="nl-NL" sz="4400" dirty="0"/>
              <a:t>Wat heeft de patiënt nodig om straks weer naar huis te kunnen gaan?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</a:rPr>
              <a:t>Weet hij niet zo goed. Zijn vrouw is er om hem te helpen.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  <a:sym typeface="Wingdings" panose="05000000000000000000" pitchFamily="2" charset="2"/>
              </a:rPr>
              <a:t> Uit gesprek blijkt er te weinig mantelzorg te zijn</a:t>
            </a:r>
            <a:r>
              <a:rPr lang="nl-NL" sz="3300" i="1" dirty="0">
                <a:solidFill>
                  <a:schemeClr val="accent1"/>
                </a:solidFill>
              </a:rPr>
              <a:t> en patiënt bang is om te bewegen </a:t>
            </a:r>
          </a:p>
          <a:p>
            <a:pPr marL="0" indent="0">
              <a:buNone/>
            </a:pPr>
            <a:endParaRPr lang="nl-NL" sz="1100" i="1" dirty="0">
              <a:solidFill>
                <a:schemeClr val="accent1"/>
              </a:solidFill>
            </a:endParaRPr>
          </a:p>
          <a:p>
            <a:r>
              <a:rPr lang="nl-NL" sz="4400" dirty="0"/>
              <a:t>Wat moeten we doen om ontslag goed te laten verlopen?</a:t>
            </a:r>
          </a:p>
          <a:p>
            <a:pPr>
              <a:buFontTx/>
              <a:buChar char="-"/>
            </a:pPr>
            <a:r>
              <a:rPr lang="nl-NL" sz="3300" i="1" dirty="0">
                <a:solidFill>
                  <a:schemeClr val="accent1"/>
                </a:solidFill>
              </a:rPr>
              <a:t>Dat hij weet wat hij moet doen om niet weer in het ziekenhuis te komen. Wie moet hij bellen??</a:t>
            </a:r>
          </a:p>
          <a:p>
            <a:pPr marL="0" indent="0">
              <a:buNone/>
            </a:pPr>
            <a:r>
              <a:rPr lang="nl-NL" sz="3300" i="1" dirty="0">
                <a:solidFill>
                  <a:schemeClr val="accent1"/>
                </a:solidFill>
              </a:rPr>
              <a:t>-   Fysio en thuiszorg inschakelen </a:t>
            </a:r>
            <a:endParaRPr lang="nl-NL" sz="3300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C5EC2B-83F3-47F9-A030-B740B99D60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9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E906-D4E6-447C-8709-B430B5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A. Zelf aan de slag! </a:t>
            </a:r>
            <a:br>
              <a:rPr lang="nl-NL" dirty="0"/>
            </a:br>
            <a:r>
              <a:rPr lang="nl-NL" dirty="0"/>
              <a:t>Dag2 gesprek, hoe pak jij dat aan?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D8B9-7269-4DA9-87D4-CBEF9B4FA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04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b="1" i="1" dirty="0">
                <a:solidFill>
                  <a:schemeClr val="tx1"/>
                </a:solidFill>
              </a:rPr>
              <a:t>Vraag 2:</a:t>
            </a:r>
            <a:r>
              <a:rPr lang="nl-NL" i="1" dirty="0">
                <a:solidFill>
                  <a:schemeClr val="tx1"/>
                </a:solidFill>
              </a:rPr>
              <a:t> ‘Hoe zorg je ervoor dat je écht de aanleiding van de </a:t>
            </a:r>
            <a:r>
              <a:rPr lang="nl-NL" i="1" dirty="0" err="1">
                <a:solidFill>
                  <a:schemeClr val="tx1"/>
                </a:solidFill>
              </a:rPr>
              <a:t>longaanval</a:t>
            </a:r>
            <a:r>
              <a:rPr lang="nl-NL" i="1" dirty="0">
                <a:solidFill>
                  <a:schemeClr val="tx1"/>
                </a:solidFill>
              </a:rPr>
              <a:t> te weten komt? Heeft iemand een voorbeeld? </a:t>
            </a:r>
          </a:p>
          <a:p>
            <a:pPr marL="0" indent="0">
              <a:buNone/>
            </a:pPr>
            <a:r>
              <a:rPr lang="nl-NL" i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nl-NL" b="1" i="1" dirty="0">
                <a:solidFill>
                  <a:schemeClr val="tx1"/>
                </a:solidFill>
              </a:rPr>
              <a:t>Vraag 3: </a:t>
            </a:r>
            <a:r>
              <a:rPr lang="nl-NL" i="1" dirty="0">
                <a:solidFill>
                  <a:schemeClr val="tx1"/>
                </a:solidFill>
              </a:rPr>
              <a:t>‘Wat doe je vervolgens met deze opgehaalde kennis over de patiënt richting ontslag? Hoe komt het bij de andere personen terecht?’</a:t>
            </a:r>
          </a:p>
          <a:p>
            <a:pPr marL="0" indent="0">
              <a:buNone/>
            </a:pPr>
            <a:r>
              <a:rPr lang="nl-NL" i="1" dirty="0">
                <a:solidFill>
                  <a:schemeClr val="accent1"/>
                </a:solidFill>
              </a:rPr>
              <a:t>Voorbeeld checklist te vinden op </a:t>
            </a:r>
            <a:r>
              <a:rPr lang="nl-NL" i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longaanval.nl onder ‘dag-2’</a:t>
            </a:r>
            <a:endParaRPr lang="nl-NL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nl-NL" i="1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41176F-A301-405C-8049-BA25738CA2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59BF313-F66F-4D63-ABD2-D22C7E2CE55B}"/>
              </a:ext>
            </a:extLst>
          </p:cNvPr>
          <p:cNvSpPr txBox="1"/>
          <p:nvPr/>
        </p:nvSpPr>
        <p:spPr>
          <a:xfrm>
            <a:off x="838200" y="1746060"/>
            <a:ext cx="10633364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/>
              <a:t>Casusbeschrijving; </a:t>
            </a:r>
          </a:p>
          <a:p>
            <a:r>
              <a:rPr lang="nl-NL" dirty="0"/>
              <a:t>Dhr. D, 21-09-1948, bekend met COPD, gold III, prostaathypertrofie, </a:t>
            </a:r>
          </a:p>
          <a:p>
            <a:r>
              <a:rPr lang="nl-NL" dirty="0"/>
              <a:t>nu opname met toenemende dyspnoe en hoesten, eenmalig koorts, DD exacerbatie COPD, DD pneumonie.</a:t>
            </a:r>
          </a:p>
          <a:p>
            <a:r>
              <a:rPr lang="nl-NL" dirty="0"/>
              <a:t>Komt binnen via de SEH naar de afdeling.</a:t>
            </a:r>
          </a:p>
        </p:txBody>
      </p:sp>
    </p:spTree>
    <p:extLst>
      <p:ext uri="{BB962C8B-B14F-4D97-AF65-F5344CB8AC3E}">
        <p14:creationId xmlns:p14="http://schemas.microsoft.com/office/powerpoint/2010/main" val="177668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Ontslaggesprek;</a:t>
            </a:r>
            <a:br>
              <a:rPr lang="nl-NL" dirty="0"/>
            </a:br>
            <a:r>
              <a:rPr lang="nl-NL" dirty="0"/>
              <a:t>Te stellen vragen:</a:t>
            </a:r>
            <a:br>
              <a:rPr lang="nl-NL" sz="3100" dirty="0"/>
            </a:br>
            <a:endParaRPr lang="nl-NL" sz="31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nl-NL" sz="2400" dirty="0"/>
              <a:t>Heeft de patiënt het vertrouwen in ontslag?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Hij voelt zich nog niet de oude, maar wil wel graag naar huis</a:t>
            </a:r>
          </a:p>
          <a:p>
            <a:r>
              <a:rPr lang="nl-NL" sz="2400" dirty="0"/>
              <a:t>Is de zorg thuis geregeld?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Besproken is;</a:t>
            </a:r>
          </a:p>
          <a:p>
            <a:pPr lvl="1"/>
            <a:r>
              <a:rPr lang="nl-NL" sz="1800" i="1" dirty="0">
                <a:solidFill>
                  <a:schemeClr val="accent1"/>
                </a:solidFill>
              </a:rPr>
              <a:t>Laatste dag Prednison en </a:t>
            </a:r>
            <a:r>
              <a:rPr lang="nl-NL" sz="1800" i="1" dirty="0" err="1">
                <a:solidFill>
                  <a:schemeClr val="accent1"/>
                </a:solidFill>
              </a:rPr>
              <a:t>Amoxiciline</a:t>
            </a:r>
            <a:r>
              <a:rPr lang="nl-NL" sz="1800" i="1" dirty="0">
                <a:solidFill>
                  <a:schemeClr val="accent1"/>
                </a:solidFill>
              </a:rPr>
              <a:t>, </a:t>
            </a:r>
            <a:r>
              <a:rPr lang="nl-NL" sz="1800" i="1" dirty="0" err="1">
                <a:solidFill>
                  <a:schemeClr val="accent1"/>
                </a:solidFill>
              </a:rPr>
              <a:t>Trimbow</a:t>
            </a:r>
            <a:r>
              <a:rPr lang="nl-NL" sz="1800" i="1" dirty="0">
                <a:solidFill>
                  <a:schemeClr val="accent1"/>
                </a:solidFill>
              </a:rPr>
              <a:t> en </a:t>
            </a:r>
            <a:r>
              <a:rPr lang="nl-NL" sz="1800" i="1" dirty="0" err="1">
                <a:solidFill>
                  <a:schemeClr val="accent1"/>
                </a:solidFill>
              </a:rPr>
              <a:t>berodual</a:t>
            </a:r>
            <a:r>
              <a:rPr lang="nl-NL" sz="1800" i="1" dirty="0">
                <a:solidFill>
                  <a:schemeClr val="accent1"/>
                </a:solidFill>
              </a:rPr>
              <a:t> thuis continueren.</a:t>
            </a:r>
          </a:p>
          <a:p>
            <a:pPr lvl="1"/>
            <a:r>
              <a:rPr lang="nl-NL" sz="1800" i="1" dirty="0">
                <a:solidFill>
                  <a:schemeClr val="accent1"/>
                </a:solidFill>
              </a:rPr>
              <a:t>Poliklinische afspraak bij longarts R. met X-thorax en spirometrie over 6 weken</a:t>
            </a:r>
          </a:p>
          <a:p>
            <a:pPr lvl="1"/>
            <a:r>
              <a:rPr lang="nl-NL" sz="1800" i="1" dirty="0">
                <a:solidFill>
                  <a:schemeClr val="accent1"/>
                </a:solidFill>
              </a:rPr>
              <a:t>Fysio in de 1</a:t>
            </a:r>
            <a:r>
              <a:rPr lang="nl-NL" sz="1800" i="1" baseline="30000" dirty="0">
                <a:solidFill>
                  <a:schemeClr val="accent1"/>
                </a:solidFill>
              </a:rPr>
              <a:t>e</a:t>
            </a:r>
            <a:r>
              <a:rPr lang="nl-NL" sz="1800" i="1" dirty="0">
                <a:solidFill>
                  <a:schemeClr val="accent1"/>
                </a:solidFill>
              </a:rPr>
              <a:t> lijn starten</a:t>
            </a:r>
          </a:p>
          <a:p>
            <a:pPr lvl="1"/>
            <a:r>
              <a:rPr lang="nl-NL" sz="1800" i="1" dirty="0">
                <a:solidFill>
                  <a:schemeClr val="accent1"/>
                </a:solidFill>
              </a:rPr>
              <a:t>Nazorg </a:t>
            </a:r>
            <a:r>
              <a:rPr lang="nl-NL" sz="1800" i="1" dirty="0" err="1">
                <a:solidFill>
                  <a:schemeClr val="accent1"/>
                </a:solidFill>
              </a:rPr>
              <a:t>Evean</a:t>
            </a:r>
            <a:r>
              <a:rPr lang="nl-NL" sz="1800" i="1" dirty="0">
                <a:solidFill>
                  <a:schemeClr val="accent1"/>
                </a:solidFill>
              </a:rPr>
              <a:t> longverpleegkundige</a:t>
            </a:r>
          </a:p>
          <a:p>
            <a:r>
              <a:rPr lang="nl-NL" sz="2400" dirty="0"/>
              <a:t>Is het LAP, inhalatietechniek, SMR besproken?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LAP is meegegeven, inhalatietechniek besproken, patiënt reeds gestopt met roken  </a:t>
            </a:r>
          </a:p>
          <a:p>
            <a:r>
              <a:rPr lang="nl-NL" sz="2400" dirty="0"/>
              <a:t>Wie komt er na ontslag?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Duidelijk maken wie bellen bij klachten + Folder </a:t>
            </a:r>
            <a:r>
              <a:rPr lang="nl-NL" sz="1800" i="1" dirty="0" err="1">
                <a:solidFill>
                  <a:schemeClr val="accent1"/>
                </a:solidFill>
              </a:rPr>
              <a:t>Evean</a:t>
            </a:r>
            <a:r>
              <a:rPr lang="nl-NL" sz="1800" i="1" dirty="0">
                <a:solidFill>
                  <a:schemeClr val="accent1"/>
                </a:solidFill>
              </a:rPr>
              <a:t> meegegeven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21DC96-654C-4560-9CA1-3BEE58D8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E906-D4E6-447C-8709-B430B5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B. Zelf aan de slag! </a:t>
            </a:r>
            <a:br>
              <a:rPr lang="nl-NL" dirty="0"/>
            </a:br>
            <a:r>
              <a:rPr lang="nl-NL" dirty="0"/>
              <a:t>Week 1: Hoe pak jij dat aan?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D8B9-7269-4DA9-87D4-CBEF9B4FA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217166" cy="5111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Vraag 1</a:t>
            </a:r>
            <a:r>
              <a:rPr lang="nl-NL" dirty="0"/>
              <a:t>: telefonisch? Op poli/praktijk? Of een huisbezoek? </a:t>
            </a:r>
            <a:r>
              <a:rPr lang="nl-NL" b="1" dirty="0"/>
              <a:t>Wat heeft jouw voorkeur?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400" i="1" dirty="0">
                <a:solidFill>
                  <a:schemeClr val="accent1"/>
                </a:solidFill>
                <a:sym typeface="Wingdings" panose="05000000000000000000" pitchFamily="2" charset="2"/>
              </a:rPr>
              <a:t>Resultaten LAN onderzoek: ‘een contactmoment heeft al significante meerwaarde, maar….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400" i="1" dirty="0">
                <a:solidFill>
                  <a:schemeClr val="accent1"/>
                </a:solidFill>
              </a:rPr>
              <a:t>Voordelen huisbezoek; vertrouwde omgeving + leert p. beter kennen (leefstijl, prikkels, gewoonten etc.) </a:t>
            </a:r>
          </a:p>
          <a:p>
            <a:pPr marL="0" indent="0">
              <a:buNone/>
            </a:pPr>
            <a:r>
              <a:rPr lang="nl-NL" sz="2400" i="1" dirty="0">
                <a:solidFill>
                  <a:schemeClr val="accent1"/>
                </a:solidFill>
              </a:rPr>
              <a:t>	Voorbeeld  10 katten, geur van sigarettenrook in hele huis, verzamelstoornis, 	overbelaste mantelzorger, rommelig huis, medicatie die achter in de kast ligt 	opgeborgen etc.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0A904C-73B0-41D5-ABC6-D8B53FBF2B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E906-D4E6-447C-8709-B430B5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B. Zelf aan de slag! </a:t>
            </a:r>
            <a:br>
              <a:rPr lang="nl-NL" dirty="0"/>
            </a:br>
            <a:r>
              <a:rPr lang="nl-NL" dirty="0"/>
              <a:t>Week 1: Huisbezoek, hoe pak jij dat aan?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D8B9-7269-4DA9-87D4-CBEF9B4FA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834" y="1842877"/>
            <a:ext cx="11217166" cy="51112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Vraag 2: </a:t>
            </a:r>
            <a:r>
              <a:rPr lang="nl-NL" sz="2400" b="1" dirty="0"/>
              <a:t>‘</a:t>
            </a:r>
            <a:r>
              <a:rPr lang="nl-NL" sz="2400" dirty="0"/>
              <a:t>Heb jij voor je gevoel </a:t>
            </a:r>
            <a:r>
              <a:rPr lang="nl-NL" sz="2400" b="1" dirty="0"/>
              <a:t>voldoende informatie </a:t>
            </a:r>
            <a:r>
              <a:rPr lang="nl-NL" sz="2400" dirty="0"/>
              <a:t>vanuit het ziekenhuis om een goed huisbezoek te hebben?’ </a:t>
            </a:r>
          </a:p>
          <a:p>
            <a:pPr marL="0" indent="0">
              <a:buNone/>
            </a:pPr>
            <a:r>
              <a:rPr lang="nl-NL" sz="2400" dirty="0"/>
              <a:t>Zo nee, wat zou je willen weten en hoe kom je hierachter?</a:t>
            </a:r>
          </a:p>
          <a:p>
            <a:pPr marL="0" indent="0">
              <a:buNone/>
            </a:pPr>
            <a:r>
              <a:rPr lang="nl-NL" sz="2000" i="1" dirty="0" err="1">
                <a:solidFill>
                  <a:schemeClr val="accent1"/>
                </a:solidFill>
              </a:rPr>
              <a:t>Evean</a:t>
            </a:r>
            <a:r>
              <a:rPr lang="nl-NL" sz="2000" i="1" dirty="0">
                <a:solidFill>
                  <a:schemeClr val="accent1"/>
                </a:solidFill>
              </a:rPr>
              <a:t>: Wij krijgen kopie ontslagbrief huisarts. Veel medische gegevens.</a:t>
            </a:r>
          </a:p>
          <a:p>
            <a:pPr marL="0" indent="0">
              <a:buNone/>
            </a:pPr>
            <a:r>
              <a:rPr lang="nl-NL" sz="2000" i="1" dirty="0">
                <a:solidFill>
                  <a:schemeClr val="accent1"/>
                </a:solidFill>
                <a:sym typeface="Wingdings" panose="05000000000000000000" pitchFamily="2" charset="2"/>
              </a:rPr>
              <a:t> Missen vaak </a:t>
            </a:r>
            <a:r>
              <a:rPr lang="nl-NL" sz="2000" i="1" dirty="0">
                <a:solidFill>
                  <a:schemeClr val="accent1"/>
                </a:solidFill>
              </a:rPr>
              <a:t>verpleegkundige informatie als ADL, mobiliteit, psychische- en sociale omstandigheden.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BDD3B5-F40C-41AB-A09B-481C9D5EBA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72AC6B0-619D-46EC-99D5-16C53248D3E0}"/>
              </a:ext>
            </a:extLst>
          </p:cNvPr>
          <p:cNvSpPr txBox="1"/>
          <p:nvPr/>
        </p:nvSpPr>
        <p:spPr>
          <a:xfrm>
            <a:off x="974834" y="1842877"/>
            <a:ext cx="10633364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/>
              <a:t>Casusbeschrijving; </a:t>
            </a:r>
          </a:p>
          <a:p>
            <a:r>
              <a:rPr lang="nl-NL" dirty="0"/>
              <a:t>Je regio kiest voor een huisbezoek en jij gaat bij de patiënt langs. </a:t>
            </a:r>
          </a:p>
          <a:p>
            <a:r>
              <a:rPr lang="nl-NL" dirty="0"/>
              <a:t>Als achtergrondinformatie heb je ‘een standaard’ ontslagbrief ontvangen. Hierin staan voornamelijk veel medische gegevens. </a:t>
            </a:r>
          </a:p>
        </p:txBody>
      </p:sp>
    </p:spTree>
    <p:extLst>
      <p:ext uri="{BB962C8B-B14F-4D97-AF65-F5344CB8AC3E}">
        <p14:creationId xmlns:p14="http://schemas.microsoft.com/office/powerpoint/2010/main" val="48244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100" dirty="0"/>
              <a:t>Huisbezoek: Te stellen vragen</a:t>
            </a:r>
            <a:br>
              <a:rPr lang="nl-NL" sz="3100" dirty="0"/>
            </a:br>
            <a:endParaRPr lang="nl-NL" sz="31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01700" y="1549400"/>
            <a:ext cx="10515600" cy="4652963"/>
          </a:xfrm>
        </p:spPr>
        <p:txBody>
          <a:bodyPr>
            <a:noAutofit/>
          </a:bodyPr>
          <a:lstStyle/>
          <a:p>
            <a:r>
              <a:rPr lang="nl-NL" sz="2400" b="1" dirty="0"/>
              <a:t>Hoe gaat het thuis? </a:t>
            </a:r>
            <a:r>
              <a:rPr lang="nl-NL" sz="2400" dirty="0"/>
              <a:t>Nog niet op oude niveau, steuntje in de rug? Voorkomen heropname…</a:t>
            </a:r>
          </a:p>
          <a:p>
            <a:r>
              <a:rPr lang="nl-NL" sz="2400" b="1" dirty="0"/>
              <a:t>Zijn de afspraken duidelijk voor patiënt en mantelzorger? Wie te bellen bij verergering klachten? Zorg coördinator duidelijk?</a:t>
            </a:r>
          </a:p>
          <a:p>
            <a:r>
              <a:rPr lang="nl-NL" sz="2400" b="1" dirty="0"/>
              <a:t>Valkuilen en succesfactoren bespreken. Wat gaat er goed en waar op te letten?</a:t>
            </a:r>
          </a:p>
          <a:p>
            <a:r>
              <a:rPr lang="nl-NL" sz="2400" b="1" dirty="0"/>
              <a:t>Wat te doen bij verergering klachten LAP/ opname voorkomen?</a:t>
            </a:r>
          </a:p>
          <a:p>
            <a:r>
              <a:rPr lang="nl-NL" sz="2400" b="1" dirty="0"/>
              <a:t>Welke medicatie en hoe wordt deze gebruikt?</a:t>
            </a:r>
          </a:p>
          <a:p>
            <a:r>
              <a:rPr lang="nl-NL" sz="2400" b="1" dirty="0"/>
              <a:t>SMR begeleiding nodig?</a:t>
            </a:r>
          </a:p>
          <a:p>
            <a:pPr marL="0" indent="0">
              <a:buNone/>
            </a:pPr>
            <a:endParaRPr lang="nl-NL" sz="2400" i="1" dirty="0">
              <a:solidFill>
                <a:schemeClr val="accent1"/>
              </a:solidFill>
            </a:endParaRPr>
          </a:p>
          <a:p>
            <a:endParaRPr lang="nl-NL" sz="2400" b="1" dirty="0"/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D77BCD-239C-4240-AFEB-6943B89A2E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8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 descr="Afbeelding met vrouw, tafel, venster, zitten&#10;&#10;Beschrijving is gegenereerd met zeer hoge betrouwbaarheid">
            <a:extLst>
              <a:ext uri="{FF2B5EF4-FFF2-40B4-BE49-F238E27FC236}">
                <a16:creationId xmlns:a16="http://schemas.microsoft.com/office/drawing/2014/main" id="{40C2C28D-EC02-4899-B9F6-6B7327754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2000"/>
          </a:blip>
          <a:srcRect t="3141" b="165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675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2350368" y="1133676"/>
            <a:ext cx="8229600" cy="5740400"/>
          </a:xfrm>
        </p:spPr>
        <p:txBody>
          <a:bodyPr/>
          <a:lstStyle/>
          <a:p>
            <a:pPr marL="609600" indent="-609600">
              <a:buNone/>
            </a:pPr>
            <a:endParaRPr lang="nl-NL" sz="1800" dirty="0">
              <a:latin typeface="Verdana" pitchFamily="34" charset="0"/>
            </a:endParaRPr>
          </a:p>
          <a:p>
            <a:pPr marL="609600" indent="-609600">
              <a:buNone/>
            </a:pPr>
            <a:endParaRPr lang="nl-NL" dirty="0">
              <a:latin typeface="Verdana" pitchFamily="34" charset="0"/>
            </a:endParaRPr>
          </a:p>
          <a:p>
            <a:pPr marL="609600" indent="-609600"/>
            <a:endParaRPr lang="nl-NL" dirty="0"/>
          </a:p>
          <a:p>
            <a:pPr marL="990600" lvl="1" indent="-533400">
              <a:buNone/>
            </a:pPr>
            <a:endParaRPr lang="nl-NL" dirty="0"/>
          </a:p>
          <a:p>
            <a:pPr marL="609600" indent="-609600"/>
            <a:endParaRPr lang="nl-NL" dirty="0"/>
          </a:p>
          <a:p>
            <a:pPr marL="609600" indent="-609600">
              <a:buNone/>
            </a:pPr>
            <a:r>
              <a:rPr lang="nl-NL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9350" y="754497"/>
            <a:ext cx="8229600" cy="490066"/>
          </a:xfrm>
        </p:spPr>
        <p:txBody>
          <a:bodyPr>
            <a:noAutofit/>
          </a:bodyPr>
          <a:lstStyle/>
          <a:p>
            <a:pPr marL="609600" indent="-609600" defTabSz="457200" eaLnBrk="0" hangingPunct="0"/>
            <a:r>
              <a:rPr lang="nl-NL" b="1" kern="0" dirty="0">
                <a:solidFill>
                  <a:srgbClr val="C0504D"/>
                </a:solidFill>
              </a:rPr>
              <a:t>Veld</a:t>
            </a:r>
            <a:r>
              <a:rPr lang="nl-NL" b="1" dirty="0">
                <a:solidFill>
                  <a:srgbClr val="C0504D"/>
                </a:solidFill>
                <a:latin typeface="+mj-lt"/>
              </a:rPr>
              <a:t> </a:t>
            </a:r>
            <a:r>
              <a:rPr lang="nl-NL" b="1" kern="0" dirty="0">
                <a:solidFill>
                  <a:srgbClr val="C0504D"/>
                </a:solidFill>
              </a:rPr>
              <a:t>Longziekten verenigd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BCC3A01-96C5-4444-844C-493EA11F0C28}"/>
              </a:ext>
            </a:extLst>
          </p:cNvPr>
          <p:cNvSpPr txBox="1">
            <a:spLocks/>
          </p:cNvSpPr>
          <p:nvPr/>
        </p:nvSpPr>
        <p:spPr bwMode="auto">
          <a:xfrm>
            <a:off x="1409350" y="1999059"/>
            <a:ext cx="8432282" cy="44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None/>
            </a:pPr>
            <a:endParaRPr lang="nl-NL" sz="2400" kern="0" dirty="0">
              <a:solidFill>
                <a:schemeClr val="tx2"/>
              </a:solidFill>
              <a:latin typeface="+mj-lt"/>
              <a:ea typeface="+mj-ea"/>
              <a:cs typeface="Calibri"/>
            </a:endParaRPr>
          </a:p>
          <a:p>
            <a:pPr marL="609600" indent="-609600">
              <a:buNone/>
            </a:pPr>
            <a:r>
              <a:rPr lang="nl-NL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Long Alliantie Nederland</a:t>
            </a:r>
            <a:endParaRPr lang="nl-NL" sz="2400" kern="0" dirty="0">
              <a:solidFill>
                <a:schemeClr val="tx2"/>
              </a:solidFill>
              <a:latin typeface="+mj-lt"/>
              <a:ea typeface="+mj-ea"/>
              <a:cs typeface="Calibri"/>
            </a:endParaRPr>
          </a:p>
          <a:p>
            <a:pPr marL="609600" indent="-609600" eaLnBrk="1" hangingPunct="1"/>
            <a:endParaRPr lang="nl-NL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609600" indent="-609600" eaLnBrk="1" hangingPunct="1"/>
            <a:r>
              <a:rPr lang="nl-NL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Doel: betere preventie en zorg voor mensen met longziekten </a:t>
            </a:r>
            <a:endParaRPr lang="nl-NL" sz="2400" kern="0" dirty="0">
              <a:solidFill>
                <a:schemeClr val="tx2"/>
              </a:solidFill>
              <a:latin typeface="+mj-lt"/>
              <a:ea typeface="+mj-ea"/>
              <a:cs typeface="Calibri"/>
            </a:endParaRPr>
          </a:p>
          <a:p>
            <a:pPr marL="609600" indent="-609600" eaLnBrk="1" hangingPunct="1"/>
            <a:r>
              <a:rPr lang="nl-NL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Leden: 32 landelijke organisaties: patiëntenverenigingen, beroepsverenigingen, onderzoekers, longfonds, bedrijven</a:t>
            </a:r>
            <a:endParaRPr lang="nl-NL" sz="2400" kern="0" dirty="0">
              <a:solidFill>
                <a:schemeClr val="tx2"/>
              </a:solidFill>
              <a:latin typeface="+mj-lt"/>
              <a:ea typeface="+mj-ea"/>
              <a:cs typeface="Calibri"/>
            </a:endParaRPr>
          </a:p>
          <a:p>
            <a:pPr marL="609600" indent="-609600" eaLnBrk="1" hangingPunct="1"/>
            <a:r>
              <a:rPr lang="nl-NL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Federatieve vereniging: ledenvergadering, bestuur, talloze werkgroepen, ondersteunend bureau </a:t>
            </a:r>
            <a:endParaRPr lang="nl-NL" sz="2400" kern="0" dirty="0">
              <a:solidFill>
                <a:schemeClr val="tx2"/>
              </a:solidFill>
              <a:latin typeface="+mj-lt"/>
              <a:ea typeface="+mj-ea"/>
              <a:cs typeface="Calibri"/>
            </a:endParaRPr>
          </a:p>
          <a:p>
            <a:pPr marL="609600" indent="-609600" eaLnBrk="1" hangingPunct="1"/>
            <a:endParaRPr lang="nl-NL" sz="2000" dirty="0"/>
          </a:p>
          <a:p>
            <a:pPr marL="609600" indent="-609600" eaLnBrk="1" hangingPunct="1">
              <a:buNone/>
            </a:pPr>
            <a:endParaRPr lang="en-US" sz="2000" dirty="0"/>
          </a:p>
          <a:p>
            <a:pPr marL="609600" indent="-609600" eaLnBrk="1" hangingPunct="1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0977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50957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Casus – week 1</a:t>
            </a:r>
            <a:endParaRPr lang="nl-NL" sz="31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102518"/>
            <a:ext cx="11140440" cy="4652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b="1" i="1" dirty="0">
                <a:solidFill>
                  <a:schemeClr val="accent1"/>
                </a:solidFill>
              </a:rPr>
              <a:t>Wat kom je te weten: 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Dhr. voelt zich nog helemaal niet goed, veel pijn. 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Neemt medicatie niet zoals voorgeschreven (</a:t>
            </a:r>
            <a:r>
              <a:rPr lang="nl-NL" sz="2400" i="1" dirty="0" err="1">
                <a:solidFill>
                  <a:schemeClr val="accent1"/>
                </a:solidFill>
              </a:rPr>
              <a:t>berodual</a:t>
            </a:r>
            <a:r>
              <a:rPr lang="nl-NL" sz="2400" i="1" dirty="0">
                <a:solidFill>
                  <a:schemeClr val="accent1"/>
                </a:solidFill>
              </a:rPr>
              <a:t>), ook techniek niet optimaal (tellen tot 10)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LAP meegekregen, maar niet ingevuld. Fysio ook nog niet gestart</a:t>
            </a:r>
          </a:p>
          <a:p>
            <a:pPr marL="0" indent="0">
              <a:buNone/>
            </a:pPr>
            <a:endParaRPr lang="nl-NL" sz="24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2400" b="1" i="1" dirty="0">
                <a:solidFill>
                  <a:schemeClr val="accent1"/>
                </a:solidFill>
              </a:rPr>
              <a:t>Wat bespreek ik: 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Angst weghalen: normaal dat niet alles over is + niet te veel hooi op vork nemen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Bespreken wat patiënt zelf kan doen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LAP invullen (wat kan hij zelf doen?) en doornemen met welke klachten huisarts bellen. (eventueel contact opnemen met huisarts/longarts)  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Fysio met aandachtsgebied longen regelen</a:t>
            </a:r>
          </a:p>
          <a:p>
            <a:pPr>
              <a:buFontTx/>
              <a:buChar char="-"/>
            </a:pPr>
            <a:r>
              <a:rPr lang="nl-NL" sz="2400" i="1" dirty="0">
                <a:solidFill>
                  <a:schemeClr val="accent1"/>
                </a:solidFill>
              </a:rPr>
              <a:t>Leg hem uit wat mijn rol is als </a:t>
            </a:r>
            <a:r>
              <a:rPr lang="nl-NL" sz="2400" i="1" dirty="0" err="1">
                <a:solidFill>
                  <a:schemeClr val="accent1"/>
                </a:solidFill>
              </a:rPr>
              <a:t>casemanger</a:t>
            </a:r>
            <a:r>
              <a:rPr lang="nl-NL" sz="2400" i="1" dirty="0">
                <a:solidFill>
                  <a:schemeClr val="accent1"/>
                </a:solidFill>
              </a:rPr>
              <a:t> (+ hoe te bereiken). </a:t>
            </a:r>
          </a:p>
          <a:p>
            <a:pPr marL="0" indent="0">
              <a:buNone/>
            </a:pPr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D77BCD-239C-4240-AFEB-6943B89A2E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E906-D4E6-447C-8709-B430B5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C. Zelf aan de slag! </a:t>
            </a:r>
            <a:br>
              <a:rPr lang="nl-NL" dirty="0"/>
            </a:br>
            <a:r>
              <a:rPr lang="nl-NL" dirty="0"/>
              <a:t>Week 2-4: persoonlijke doelen opstellen, </a:t>
            </a:r>
            <a:br>
              <a:rPr lang="nl-NL" dirty="0"/>
            </a:br>
            <a:r>
              <a:rPr lang="nl-NL" dirty="0"/>
              <a:t>hoe pak je dat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D8B9-7269-4DA9-87D4-CBEF9B4FA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r>
              <a:rPr lang="nl-NL" sz="2400" b="1" dirty="0"/>
              <a:t>Vraag 1: Hoe krijg jij de persoonlijke streefdoelen scherp?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1"/>
                </a:solidFill>
              </a:rPr>
              <a:t>Motiverende vragen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Wat vind je belangrijk, wat wil je bereiken, wat motiveert je?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Wat zou je niet willen missen?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Wat mis je nu wat je 1-2 jaar geleden nog wel kon?</a:t>
            </a:r>
          </a:p>
          <a:p>
            <a:pPr lvl="1"/>
            <a:r>
              <a:rPr lang="nl-NL" dirty="0">
                <a:solidFill>
                  <a:schemeClr val="accent1"/>
                </a:solidFill>
              </a:rPr>
              <a:t>Wat zou je daar aan willen doen?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63B356-6AB7-478D-B846-9C6D6B8C7B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4DF25B3-7A0E-4556-9AF1-65663220C45C}"/>
              </a:ext>
            </a:extLst>
          </p:cNvPr>
          <p:cNvSpPr txBox="1"/>
          <p:nvPr/>
        </p:nvSpPr>
        <p:spPr>
          <a:xfrm>
            <a:off x="838200" y="2018368"/>
            <a:ext cx="10633364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400" b="1" dirty="0"/>
              <a:t>Casusbeschrijving – 1</a:t>
            </a:r>
            <a:r>
              <a:rPr lang="nl-NL" sz="2400" b="1" baseline="30000" dirty="0"/>
              <a:t>e</a:t>
            </a:r>
            <a:r>
              <a:rPr lang="nl-NL" sz="2400" b="1" dirty="0"/>
              <a:t> polibezoek; </a:t>
            </a:r>
          </a:p>
          <a:p>
            <a:r>
              <a:rPr lang="nl-NL" dirty="0"/>
              <a:t>De patiënt heeft een huisbezoek gehad met de thuiszorg. </a:t>
            </a:r>
          </a:p>
          <a:p>
            <a:r>
              <a:rPr lang="nl-NL" dirty="0"/>
              <a:t>Na Ca. 5 weken komt de patiënt weer voor het eerst op de poli van het ziekenhuis. De patiënt heeft hier een afspraak staan met de longverpleegkundige/verpleegkundig specialist. </a:t>
            </a:r>
          </a:p>
          <a:p>
            <a:endParaRPr lang="nl-NL" dirty="0"/>
          </a:p>
          <a:p>
            <a:r>
              <a:rPr lang="nl-NL" dirty="0"/>
              <a:t>Jij zal als verpleegkundige met de patiënt in gesprek gaan over het persoonlijk zorgplan (doelen stellen). </a:t>
            </a:r>
          </a:p>
        </p:txBody>
      </p:sp>
    </p:spTree>
    <p:extLst>
      <p:ext uri="{BB962C8B-B14F-4D97-AF65-F5344CB8AC3E}">
        <p14:creationId xmlns:p14="http://schemas.microsoft.com/office/powerpoint/2010/main" val="3776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En bij de Palliatieve fase</a:t>
            </a:r>
            <a:br>
              <a:rPr lang="nl-NL" dirty="0"/>
            </a:br>
            <a:r>
              <a:rPr lang="nl-NL" sz="3100" dirty="0"/>
              <a:t>Welke vragen zou je kunnen stellen?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Ben ik verbaasd als deze patiënt binnen het jaar overleden is?</a:t>
            </a:r>
          </a:p>
          <a:p>
            <a:r>
              <a:rPr lang="nl-NL" dirty="0"/>
              <a:t>Wat wil de patiënt nog op somatisch, psychisch, sociaal en spiritueel vlak</a:t>
            </a:r>
          </a:p>
          <a:p>
            <a:r>
              <a:rPr lang="nl-NL" dirty="0"/>
              <a:t>PZP gesprek met de arts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0C9C518-A019-4D62-98F6-98634542F0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9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C: Week 2-4 gesprek; </a:t>
            </a:r>
            <a:br>
              <a:rPr lang="nl-NL" dirty="0"/>
            </a:br>
            <a:r>
              <a:rPr lang="nl-NL" sz="3100" dirty="0"/>
              <a:t>Te stellen vragen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27675"/>
            <a:ext cx="10515600" cy="4351338"/>
          </a:xfrm>
        </p:spPr>
        <p:txBody>
          <a:bodyPr>
            <a:noAutofit/>
          </a:bodyPr>
          <a:lstStyle/>
          <a:p>
            <a:r>
              <a:rPr lang="nl-NL" sz="2400" dirty="0"/>
              <a:t>Hoe kijkt u terug naar de afgelopen periode? Bent u tot nieuwe inzichten gekomen?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Belangrijk is om steeds te evalueren van afspraken, </a:t>
            </a:r>
            <a:r>
              <a:rPr lang="nl-NL" sz="1800" i="1" dirty="0" err="1">
                <a:solidFill>
                  <a:schemeClr val="accent1"/>
                </a:solidFill>
              </a:rPr>
              <a:t>actie’s</a:t>
            </a:r>
            <a:r>
              <a:rPr lang="nl-NL" sz="1800" i="1" dirty="0">
                <a:solidFill>
                  <a:schemeClr val="accent1"/>
                </a:solidFill>
              </a:rPr>
              <a:t> etc.</a:t>
            </a:r>
          </a:p>
          <a:p>
            <a:r>
              <a:rPr lang="nl-NL" sz="2400" dirty="0"/>
              <a:t>LAP bespreken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Herhalen, herhalen en erop wijzen deze mee te nemen naar andere disciplines, op de koelkast plakken </a:t>
            </a:r>
            <a:r>
              <a:rPr lang="nl-NL" sz="1800" i="1" dirty="0" err="1">
                <a:solidFill>
                  <a:schemeClr val="accent1"/>
                </a:solidFill>
              </a:rPr>
              <a:t>etc</a:t>
            </a:r>
            <a:endParaRPr lang="nl-NL" sz="1800" i="1" dirty="0">
              <a:solidFill>
                <a:schemeClr val="accent1"/>
              </a:solidFill>
            </a:endParaRPr>
          </a:p>
          <a:p>
            <a:r>
              <a:rPr lang="nl-NL" sz="2400" dirty="0"/>
              <a:t>Start zorgplan; Wat is belangrijk voor de patiënt? A4 met onderwerpen welke de patiënt wil bespreken. Welke doelen kan je samen formuleren? 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Wij sturen dit A4 vooraf op om patiënten alvast na te laten denken</a:t>
            </a:r>
          </a:p>
          <a:p>
            <a:r>
              <a:rPr lang="nl-NL" sz="2400" dirty="0"/>
              <a:t>Hoe kan dit worden gehaald? Afspraken maken. </a:t>
            </a:r>
            <a:r>
              <a:rPr lang="nl-NL" sz="2400" dirty="0" err="1"/>
              <a:t>Evt</a:t>
            </a:r>
            <a:r>
              <a:rPr lang="nl-NL" sz="2400" dirty="0"/>
              <a:t> zorgverleners inschakelen.</a:t>
            </a:r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Maak haalbare afspraken!! Indien dit niet is gelukt evalueer waardoor dit kwam, pas aan samen met de patiënt en laat het hem formuleren. Gebruik het persoonlijk zorgplan/LAP ook tijdens vervolgconsulten!</a:t>
            </a:r>
          </a:p>
          <a:p>
            <a:r>
              <a:rPr lang="nl-NL" sz="2400" dirty="0"/>
              <a:t>Duidelijk wie het 1</a:t>
            </a:r>
            <a:r>
              <a:rPr lang="nl-NL" sz="2400" baseline="30000" dirty="0"/>
              <a:t>e</a:t>
            </a:r>
            <a:r>
              <a:rPr lang="nl-NL" sz="2400" dirty="0"/>
              <a:t> aanspreekpunt is. Rol </a:t>
            </a:r>
            <a:r>
              <a:rPr lang="nl-NL" sz="2400" dirty="0" err="1"/>
              <a:t>longvpk</a:t>
            </a:r>
            <a:endParaRPr lang="nl-NL" sz="2400" dirty="0"/>
          </a:p>
          <a:p>
            <a:pPr marL="0" indent="0">
              <a:buNone/>
            </a:pPr>
            <a:r>
              <a:rPr lang="nl-NL" sz="1800" i="1" dirty="0">
                <a:solidFill>
                  <a:schemeClr val="accent1"/>
                </a:solidFill>
              </a:rPr>
              <a:t>Geef aan wie men moet bellen bij klachten; huisarts of longarts, wanneer de </a:t>
            </a:r>
            <a:r>
              <a:rPr lang="nl-NL" sz="1800" i="1" dirty="0" err="1">
                <a:solidFill>
                  <a:schemeClr val="accent1"/>
                </a:solidFill>
              </a:rPr>
              <a:t>longvpk</a:t>
            </a:r>
            <a:r>
              <a:rPr lang="nl-NL" sz="1800" i="1" dirty="0">
                <a:solidFill>
                  <a:schemeClr val="accent1"/>
                </a:solidFill>
              </a:rPr>
              <a:t> </a:t>
            </a:r>
            <a:r>
              <a:rPr lang="nl-NL" sz="1800" i="1" dirty="0" err="1">
                <a:solidFill>
                  <a:schemeClr val="accent1"/>
                </a:solidFill>
              </a:rPr>
              <a:t>etc</a:t>
            </a:r>
            <a:r>
              <a:rPr lang="nl-NL" sz="1800" i="1" dirty="0">
                <a:solidFill>
                  <a:schemeClr val="accent1"/>
                </a:solidFill>
              </a:rPr>
              <a:t>, noteer dit in het LAP met telefoonnummers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EB1186-C492-4141-ADB6-5B8D97DB31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4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3B497-FEE1-4EF6-8208-575D8BFB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Casus, Wat kom je te weten en welke streefdoelen worden opgesteld: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7D1DDB-FCEB-409E-99D3-31A80623A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347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i="1" dirty="0">
                <a:solidFill>
                  <a:schemeClr val="accent1"/>
                </a:solidFill>
              </a:rPr>
              <a:t>Anamnese</a:t>
            </a:r>
          </a:p>
          <a:p>
            <a:pPr lvl="1"/>
            <a:r>
              <a:rPr lang="nl-NL" i="1" dirty="0">
                <a:solidFill>
                  <a:schemeClr val="accent1"/>
                </a:solidFill>
              </a:rPr>
              <a:t>Verwachtingen van patiënt</a:t>
            </a:r>
          </a:p>
          <a:p>
            <a:pPr lvl="1"/>
            <a:r>
              <a:rPr lang="nl-NL" i="1" dirty="0">
                <a:solidFill>
                  <a:schemeClr val="accent1"/>
                </a:solidFill>
              </a:rPr>
              <a:t>Omgevingsfactoren</a:t>
            </a:r>
          </a:p>
          <a:p>
            <a:pPr lvl="1"/>
            <a:r>
              <a:rPr lang="nl-NL" i="1" dirty="0">
                <a:solidFill>
                  <a:schemeClr val="accent1"/>
                </a:solidFill>
              </a:rPr>
              <a:t>Psychosociale situatie</a:t>
            </a:r>
          </a:p>
          <a:p>
            <a:pPr lvl="1"/>
            <a:r>
              <a:rPr lang="nl-NL" i="1" dirty="0">
                <a:solidFill>
                  <a:schemeClr val="accent1"/>
                </a:solidFill>
              </a:rPr>
              <a:t>Fysiologisch</a:t>
            </a:r>
          </a:p>
          <a:p>
            <a:pPr lvl="1"/>
            <a:r>
              <a:rPr lang="nl-NL" i="1" dirty="0" err="1">
                <a:solidFill>
                  <a:schemeClr val="accent1"/>
                </a:solidFill>
              </a:rPr>
              <a:t>Gedragsgerelateerd</a:t>
            </a:r>
            <a:endParaRPr lang="nl-NL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sz="2400" i="1" dirty="0">
                <a:solidFill>
                  <a:schemeClr val="accent1"/>
                </a:solidFill>
              </a:rPr>
              <a:t>Probleemstelling</a:t>
            </a:r>
          </a:p>
          <a:p>
            <a:pPr marL="0" indent="0">
              <a:buNone/>
            </a:pPr>
            <a:r>
              <a:rPr lang="nl-NL" sz="2400" i="1" dirty="0">
                <a:solidFill>
                  <a:schemeClr val="accent1"/>
                </a:solidFill>
              </a:rPr>
              <a:t>Doelstellingen 	(korte en lange termijn)</a:t>
            </a:r>
          </a:p>
          <a:p>
            <a:pPr marL="0" indent="0">
              <a:buNone/>
            </a:pPr>
            <a:r>
              <a:rPr lang="nl-NL" sz="2000" i="1" dirty="0">
                <a:solidFill>
                  <a:schemeClr val="accent1"/>
                </a:solidFill>
              </a:rPr>
              <a:t>Bv: </a:t>
            </a:r>
          </a:p>
          <a:p>
            <a:pPr marL="457200" lvl="1" indent="0">
              <a:buNone/>
            </a:pPr>
            <a:r>
              <a:rPr lang="nl-NL" sz="2000" i="1" dirty="0">
                <a:solidFill>
                  <a:schemeClr val="accent1"/>
                </a:solidFill>
              </a:rPr>
              <a:t>-Ik wil graag 1x </a:t>
            </a:r>
            <a:r>
              <a:rPr lang="nl-NL" sz="2000" i="1" dirty="0" err="1">
                <a:solidFill>
                  <a:schemeClr val="accent1"/>
                </a:solidFill>
              </a:rPr>
              <a:t>pw</a:t>
            </a:r>
            <a:r>
              <a:rPr lang="nl-NL" sz="2000" i="1" dirty="0">
                <a:solidFill>
                  <a:schemeClr val="accent1"/>
                </a:solidFill>
              </a:rPr>
              <a:t> op mijn kleinkinderen oppassen</a:t>
            </a:r>
          </a:p>
          <a:p>
            <a:pPr marL="457200" lvl="1" indent="0">
              <a:buNone/>
            </a:pPr>
            <a:r>
              <a:rPr lang="nl-NL" sz="2000" i="1" dirty="0">
                <a:solidFill>
                  <a:schemeClr val="accent1"/>
                </a:solidFill>
              </a:rPr>
              <a:t>-Ik wil thuis blijven wonen en wil niet meer in het ziekenhuis worden opgenomen</a:t>
            </a:r>
          </a:p>
          <a:p>
            <a:pPr marL="457200" lvl="1" indent="0">
              <a:buNone/>
            </a:pPr>
            <a:r>
              <a:rPr lang="nl-NL" sz="2000" i="1" dirty="0">
                <a:solidFill>
                  <a:schemeClr val="accent1"/>
                </a:solidFill>
              </a:rPr>
              <a:t>-ik wil zelfstandig boodschappen doen</a:t>
            </a:r>
          </a:p>
          <a:p>
            <a:pPr marL="457200" lvl="1" indent="0">
              <a:buNone/>
            </a:pPr>
            <a:r>
              <a:rPr lang="nl-NL" sz="2000" i="1" dirty="0">
                <a:solidFill>
                  <a:schemeClr val="accent1"/>
                </a:solidFill>
              </a:rPr>
              <a:t>-ik wil zelf de krant uit de brievenbus halen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8CC3BF-2443-42B0-BEA7-81ABD1EB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9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de longverpleegkundige?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Advies, informatie en instructie aan de patiënt met COPD over ziektebeeld, medicatie, leefregels etc.</a:t>
            </a:r>
          </a:p>
          <a:p>
            <a:r>
              <a:rPr lang="nl-NL" dirty="0"/>
              <a:t>Meer tijd om te achterhalen wat belangrijk is voor de patiënt zodat je doelen kunt stellen.</a:t>
            </a:r>
          </a:p>
          <a:p>
            <a:r>
              <a:rPr lang="nl-NL" dirty="0"/>
              <a:t>Op de hoogte van alles; korte lijnen met andere disciplines</a:t>
            </a:r>
          </a:p>
          <a:p>
            <a:r>
              <a:rPr lang="nl-NL" dirty="0"/>
              <a:t>Paraplu functie/ coördinatie functie</a:t>
            </a:r>
          </a:p>
          <a:p>
            <a:r>
              <a:rPr lang="nl-NL" dirty="0"/>
              <a:t>Holistische mensvisie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F64E3AC-378C-47A2-A64C-0945A34B9F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82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2E906-D4E6-447C-8709-B430B558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nl-NL" i="1" dirty="0"/>
              <a:t>Organisatorisch; </a:t>
            </a:r>
            <a:br>
              <a:rPr lang="nl-NL" i="1" dirty="0"/>
            </a:br>
            <a:r>
              <a:rPr lang="nl-NL" i="1" dirty="0"/>
              <a:t>Stel jezelf de volgende vragen </a:t>
            </a:r>
            <a:br>
              <a:rPr lang="nl-NL" i="1" dirty="0"/>
            </a:br>
            <a:r>
              <a:rPr lang="nl-NL" i="1" dirty="0"/>
              <a:t>bij het opstellen van een zorgpad…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D8B9-7269-4DA9-87D4-CBEF9B4FA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59" y="2359881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/>
              <a:t>Hoe is het in onze regio georganiseerd?</a:t>
            </a:r>
          </a:p>
          <a:p>
            <a:r>
              <a:rPr lang="nl-NL" dirty="0"/>
              <a:t>Wie willen/zouden moeten deelnemen aan zorgpad?</a:t>
            </a:r>
          </a:p>
          <a:p>
            <a:r>
              <a:rPr lang="nl-NL" dirty="0"/>
              <a:t>Wat doen we al goed?</a:t>
            </a:r>
          </a:p>
          <a:p>
            <a:r>
              <a:rPr lang="nl-NL" dirty="0"/>
              <a:t>Wat willen we verbeteren?</a:t>
            </a:r>
          </a:p>
          <a:p>
            <a:r>
              <a:rPr lang="nl-NL" dirty="0"/>
              <a:t>Werk de contactmomenten uit; Dag 2 gesprek, ontslaggesprek, week 1, week 2-4, palliatieve fase</a:t>
            </a:r>
          </a:p>
          <a:p>
            <a:r>
              <a:rPr lang="nl-NL" dirty="0"/>
              <a:t>Wie doen dit nu? Wie kunnen dit gaan doen? Hoe leg je dit vast?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8D6FD5-E5D1-4492-B385-DB4C8BDEB5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31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kan jou/je regio helpen hierbij?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Elkaar leren kennen en afspraken maken: </a:t>
            </a:r>
          </a:p>
          <a:p>
            <a:r>
              <a:rPr lang="nl-NL" dirty="0"/>
              <a:t>Focusgroep samen stellen; elkaar leren kennen, veelvuldige  contacten met elkaar</a:t>
            </a:r>
          </a:p>
          <a:p>
            <a:r>
              <a:rPr lang="nl-NL" dirty="0"/>
              <a:t>MDO; ziekenhuis, 1</a:t>
            </a:r>
            <a:r>
              <a:rPr lang="nl-NL" baseline="30000" dirty="0"/>
              <a:t>e</a:t>
            </a:r>
            <a:r>
              <a:rPr lang="nl-NL" dirty="0"/>
              <a:t> lijn</a:t>
            </a:r>
          </a:p>
          <a:p>
            <a:r>
              <a:rPr lang="nl-NL" dirty="0"/>
              <a:t>Communicatie verbeteren; snelle ontslagbrief na opname, terugrapportage sturen</a:t>
            </a:r>
          </a:p>
          <a:p>
            <a:r>
              <a:rPr lang="nl-NL" dirty="0"/>
              <a:t>Netwerk fysio- en ergotherapeuten met aandachtsgebied COPD; casuïstiek bespreking</a:t>
            </a:r>
          </a:p>
          <a:p>
            <a:r>
              <a:rPr lang="nl-NL" dirty="0"/>
              <a:t>POH/</a:t>
            </a:r>
            <a:r>
              <a:rPr lang="nl-NL" dirty="0" err="1"/>
              <a:t>longvpk</a:t>
            </a:r>
            <a:r>
              <a:rPr lang="nl-NL" dirty="0"/>
              <a:t> overleg; wie doet wat?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E6CD3B-7673-4DE8-9EB6-0A6833CCDF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8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167DC-F891-4AA5-8474-6362E9B0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Organisatorisch	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F1D4DC-5FA5-4AA5-8450-5BD13620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Vraagt een projectteam, met gedreven projectleider</a:t>
            </a:r>
          </a:p>
          <a:p>
            <a:r>
              <a:rPr lang="nl-NL" dirty="0"/>
              <a:t>Draagvlak (zorgpartijen, maar ook: </a:t>
            </a:r>
          </a:p>
          <a:p>
            <a:pPr lvl="1"/>
            <a:r>
              <a:rPr lang="nl-NL" dirty="0"/>
              <a:t>Medisch verantwoordelijke (vaak arts)</a:t>
            </a:r>
          </a:p>
          <a:p>
            <a:pPr lvl="1"/>
            <a:r>
              <a:rPr lang="nl-NL" dirty="0"/>
              <a:t>Managementniveau (bv financiën)</a:t>
            </a:r>
          </a:p>
          <a:p>
            <a:pPr lvl="1"/>
            <a:r>
              <a:rPr lang="nl-NL" dirty="0"/>
              <a:t>Leidinggevenden (bv uren vrijmaken, aansturen personeel)</a:t>
            </a:r>
          </a:p>
          <a:p>
            <a:pPr lvl="1"/>
            <a:r>
              <a:rPr lang="nl-NL" dirty="0"/>
              <a:t>De ogen op de werkvloer (vaak </a:t>
            </a:r>
            <a:r>
              <a:rPr lang="nl-NL" dirty="0" err="1"/>
              <a:t>longverpleegk</a:t>
            </a:r>
            <a:r>
              <a:rPr lang="nl-NL" dirty="0"/>
              <a:t>.)</a:t>
            </a:r>
          </a:p>
          <a:p>
            <a:pPr lvl="1"/>
            <a:endParaRPr lang="nl-NL" dirty="0"/>
          </a:p>
          <a:p>
            <a:r>
              <a:rPr lang="nl-NL" dirty="0"/>
              <a:t>Doorzettingsvermogen en aanpassingsvermogen</a:t>
            </a:r>
          </a:p>
          <a:p>
            <a:pPr lvl="1"/>
            <a:r>
              <a:rPr lang="nl-NL" dirty="0"/>
              <a:t>Implementeren doe je niet even</a:t>
            </a:r>
          </a:p>
          <a:p>
            <a:endParaRPr lang="nl-NL" dirty="0"/>
          </a:p>
          <a:p>
            <a:r>
              <a:rPr lang="nl-NL" dirty="0"/>
              <a:t>Tips voor opstellen zorgpad: </a:t>
            </a:r>
            <a:r>
              <a:rPr lang="nl-NL" dirty="0">
                <a:hlinkClick r:id="rId2"/>
              </a:rPr>
              <a:t>www.longaanval.nl</a:t>
            </a:r>
            <a:r>
              <a:rPr lang="nl-NL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182E7A-CED8-4906-A899-EBF0081FA4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07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3BB3E-A367-43F0-837E-25C5840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255613"/>
            <a:ext cx="10515600" cy="1325563"/>
          </a:xfrm>
        </p:spPr>
        <p:txBody>
          <a:bodyPr/>
          <a:lstStyle/>
          <a:p>
            <a:r>
              <a:rPr lang="nl-NL" dirty="0"/>
              <a:t>www.longaanval.nl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8D7AF8-02C1-465B-A943-A357DA7B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01411" y="-150035"/>
            <a:ext cx="22104886" cy="8171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5F46CED-CE7A-46E3-A948-CD2BA170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9" y="1660344"/>
            <a:ext cx="11786206" cy="52199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B7490B-8F3F-460A-96BE-E235C7E940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itel 1">
            <a:extLst>
              <a:ext uri="{FF2B5EF4-FFF2-40B4-BE49-F238E27FC236}">
                <a16:creationId xmlns:a16="http://schemas.microsoft.com/office/drawing/2014/main" id="{8281443E-0059-4125-A1FB-EC24AE3290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7978" y="358783"/>
            <a:ext cx="8401050" cy="588962"/>
          </a:xfrm>
        </p:spPr>
        <p:txBody>
          <a:bodyPr>
            <a:noAutofit/>
          </a:bodyPr>
          <a:lstStyle/>
          <a:p>
            <a:r>
              <a:rPr lang="nl-NL" altLang="nl-NL" b="1" kern="0" dirty="0">
                <a:solidFill>
                  <a:schemeClr val="accent2"/>
                </a:solidFill>
              </a:rPr>
              <a:t>		</a:t>
            </a:r>
            <a:r>
              <a:rPr lang="nl-NL" altLang="nl-NL" b="1" kern="0" dirty="0">
                <a:solidFill>
                  <a:srgbClr val="C0504D"/>
                </a:solidFill>
              </a:rPr>
              <a:t>Waar van bekend?</a:t>
            </a:r>
          </a:p>
        </p:txBody>
      </p:sp>
      <p:pic>
        <p:nvPicPr>
          <p:cNvPr id="4" name="Afbeelding 6">
            <a:extLst>
              <a:ext uri="{FF2B5EF4-FFF2-40B4-BE49-F238E27FC236}">
                <a16:creationId xmlns:a16="http://schemas.microsoft.com/office/drawing/2014/main" id="{E51A9922-BF38-4369-B08A-D3CF020A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8354" y="2786881"/>
            <a:ext cx="1553076" cy="2043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1" descr="C:\Users\IGU\AppData\Local\Microsoft\Windows\Temporary Internet Files\Content.Outlook\YWN55XHY\patiëntenversie zorgstandaardastma kinderen cover (3).jpg">
            <a:extLst>
              <a:ext uri="{FF2B5EF4-FFF2-40B4-BE49-F238E27FC236}">
                <a16:creationId xmlns:a16="http://schemas.microsoft.com/office/drawing/2014/main" id="{441ABDB9-3E8C-4355-9632-0E57F8112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4733" y="2724130"/>
            <a:ext cx="1678684" cy="221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fbeelding 1">
            <a:extLst>
              <a:ext uri="{FF2B5EF4-FFF2-40B4-BE49-F238E27FC236}">
                <a16:creationId xmlns:a16="http://schemas.microsoft.com/office/drawing/2014/main" id="{5B95031F-20A3-4A9D-BDC3-5202FF820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41242" y="2725772"/>
            <a:ext cx="1528644" cy="213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C:\Documents and Settings\ero\Local Settings\Temporary Internet Files\Content.Outlook\DVUEZRKP\cover patiëntenversie COPD def.jpg">
            <a:extLst>
              <a:ext uri="{FF2B5EF4-FFF2-40B4-BE49-F238E27FC236}">
                <a16:creationId xmlns:a16="http://schemas.microsoft.com/office/drawing/2014/main" id="{37B2CD42-70D9-4D48-B3AC-194F541F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149" y="2698233"/>
            <a:ext cx="15240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3E63327E-87CB-40D1-97D3-78BBA5927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896" y="2716635"/>
            <a:ext cx="14033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5BB5F6F-6418-4404-A32C-1ADBCBE6F434}"/>
              </a:ext>
            </a:extLst>
          </p:cNvPr>
          <p:cNvSpPr txBox="1">
            <a:spLocks/>
          </p:cNvSpPr>
          <p:nvPr/>
        </p:nvSpPr>
        <p:spPr bwMode="auto">
          <a:xfrm>
            <a:off x="413099" y="1844824"/>
            <a:ext cx="84010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nl-NL" altLang="nl-NL" sz="3200" kern="0" dirty="0">
                <a:solidFill>
                  <a:schemeClr val="tx2"/>
                </a:solidFill>
              </a:rPr>
              <a:t>Zorgstandaarden, richtlijnen</a:t>
            </a:r>
          </a:p>
        </p:txBody>
      </p:sp>
    </p:spTree>
    <p:extLst>
      <p:ext uri="{BB962C8B-B14F-4D97-AF65-F5344CB8AC3E}">
        <p14:creationId xmlns:p14="http://schemas.microsoft.com/office/powerpoint/2010/main" val="2193974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3BB3E-A367-43F0-837E-25C5840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255613"/>
            <a:ext cx="10515600" cy="1325563"/>
          </a:xfrm>
        </p:spPr>
        <p:txBody>
          <a:bodyPr/>
          <a:lstStyle/>
          <a:p>
            <a:r>
              <a:rPr lang="nl-NL" dirty="0"/>
              <a:t>www.longaanval.nl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8D7AF8-02C1-465B-A943-A357DA7B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01411" y="-150035"/>
            <a:ext cx="22104886" cy="8171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E24F3BA-A862-46D5-8B84-47D98BB2EAC1}"/>
              </a:ext>
            </a:extLst>
          </p:cNvPr>
          <p:cNvSpPr/>
          <p:nvPr/>
        </p:nvSpPr>
        <p:spPr>
          <a:xfrm>
            <a:off x="941436" y="1481367"/>
            <a:ext cx="10555706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</a:rPr>
              <a:t>Materialen voor patiënten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Patiënten Webinar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l-NL" sz="2000" i="1" dirty="0">
                <a:latin typeface="Calibri" panose="020F0502020204030204" pitchFamily="34" charset="0"/>
                <a:ea typeface="Times New Roman" panose="02020603050405020304" pitchFamily="18" charset="0"/>
              </a:rPr>
              <a:t>‘COPD, wat kan ik zelf doen?’</a:t>
            </a: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*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… om te voorkomen dat ik (wederom) wordt opgenomen voor een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longaanval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Wat als mijn ziekte nou zo ver is gevorderd en het slechter met me gaat? 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Animatie voorlichtingsfilms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Wat is een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longaanval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? </a:t>
            </a: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Hoe herkent u een </a:t>
            </a:r>
            <a:r>
              <a:rPr lang="nl-NL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longaanval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Doelen stellen bij COPD</a:t>
            </a: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Aandacht voor mantelzorgers</a:t>
            </a:r>
          </a:p>
          <a:p>
            <a:pPr marL="89916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COPD: praten over het leven en het levenseinde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Patiënten versie zorgpad COPD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www.inhalatorgebruik.nl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</a:rPr>
              <a:t>* Terug te kijken en ook los van elkaar te gebruiken als voorlichtingsmateriaal.</a:t>
            </a:r>
          </a:p>
          <a:p>
            <a:pPr>
              <a:lnSpc>
                <a:spcPct val="105000"/>
              </a:lnSpc>
              <a:spcAft>
                <a:spcPts val="0"/>
              </a:spcAft>
            </a:pPr>
            <a:r>
              <a:rPr lang="nl-NL" sz="2000" i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nl-N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2000" i="1" dirty="0">
                <a:latin typeface="Calibri" panose="020F0502020204030204" pitchFamily="34" charset="0"/>
                <a:ea typeface="Calibri" panose="020F0502020204030204" pitchFamily="34" charset="0"/>
              </a:rPr>
              <a:t>Allen te vinden op </a:t>
            </a:r>
            <a:r>
              <a:rPr lang="nl-NL" sz="2000" i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www.longaanval.nl</a:t>
            </a:r>
            <a:r>
              <a:rPr lang="nl-NL" sz="20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NL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55D188-666F-48AE-B154-DA5BE42138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4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3BB3E-A367-43F0-837E-25C5840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255613"/>
            <a:ext cx="10515600" cy="1325563"/>
          </a:xfrm>
        </p:spPr>
        <p:txBody>
          <a:bodyPr/>
          <a:lstStyle/>
          <a:p>
            <a:r>
              <a:rPr lang="nl-NL" dirty="0"/>
              <a:t>www.longaanval.nl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68D7AF8-02C1-465B-A943-A357DA7B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01411" y="-150035"/>
            <a:ext cx="22104886" cy="8171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E24F3BA-A862-46D5-8B84-47D98BB2EAC1}"/>
              </a:ext>
            </a:extLst>
          </p:cNvPr>
          <p:cNvSpPr/>
          <p:nvPr/>
        </p:nvSpPr>
        <p:spPr>
          <a:xfrm>
            <a:off x="941436" y="1674797"/>
            <a:ext cx="105557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/>
              <a:t>Materialen voor zorgverleners</a:t>
            </a:r>
            <a:endParaRPr lang="nl-NL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dirty="0"/>
              <a:t>Online talkshow </a:t>
            </a:r>
            <a:r>
              <a:rPr lang="nl-NL" sz="2000" i="1" u="sng" dirty="0">
                <a:hlinkClick r:id="rId2"/>
              </a:rPr>
              <a:t>‘Minder opnamen voor COPD door betere samenwerking tussen de lijnen: natuurlijk, maar hoe dan?’</a:t>
            </a:r>
            <a:r>
              <a:rPr lang="nl-NL" sz="2000" u="sng" dirty="0">
                <a:hlinkClick r:id="rId2"/>
              </a:rPr>
              <a:t> </a:t>
            </a:r>
            <a:r>
              <a:rPr lang="nl-NL" sz="2000" dirty="0"/>
              <a:t> op 10 en 12 mei (op een later moment ook terug te kijken)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dirty="0"/>
              <a:t>Beknopte omschrijving </a:t>
            </a:r>
            <a:r>
              <a:rPr lang="nl-NL" sz="2000" u="sng" dirty="0">
                <a:hlinkClick r:id="rId3"/>
              </a:rPr>
              <a:t>zes voorkeurinterventies</a:t>
            </a:r>
            <a:r>
              <a:rPr lang="nl-NL" sz="2000" dirty="0"/>
              <a:t> en </a:t>
            </a:r>
            <a:r>
              <a:rPr lang="nl-NL" sz="2000" u="sng" dirty="0">
                <a:hlinkClick r:id="rId4"/>
              </a:rPr>
              <a:t>contactmomenten</a:t>
            </a:r>
            <a:endParaRPr lang="nl-NL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u="sng" dirty="0">
                <a:hlinkClick r:id="rId5"/>
              </a:rPr>
              <a:t>Nascholingsmagazine</a:t>
            </a:r>
            <a:r>
              <a:rPr lang="nl-NL" sz="2000" dirty="0"/>
              <a:t> </a:t>
            </a:r>
            <a:r>
              <a:rPr lang="nl-NL" sz="2000" i="1" dirty="0"/>
              <a:t>COPD </a:t>
            </a:r>
            <a:r>
              <a:rPr lang="nl-NL" sz="2000" i="1" dirty="0" err="1"/>
              <a:t>longaanval</a:t>
            </a:r>
            <a:r>
              <a:rPr lang="nl-NL" sz="2000" i="1" dirty="0"/>
              <a:t> met ziekenhuisopname</a:t>
            </a:r>
            <a:r>
              <a:rPr lang="nl-NL" sz="2000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u="sng" dirty="0">
                <a:hlinkClick r:id="rId5"/>
              </a:rPr>
              <a:t>E-</a:t>
            </a:r>
            <a:r>
              <a:rPr lang="nl-NL" sz="2000" u="sng" dirty="0" err="1">
                <a:hlinkClick r:id="rId5"/>
              </a:rPr>
              <a:t>learning</a:t>
            </a:r>
            <a:r>
              <a:rPr lang="nl-NL" sz="2000" dirty="0"/>
              <a:t> gebaseerd op magazine*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dirty="0"/>
              <a:t>Digitale matrix met </a:t>
            </a:r>
            <a:r>
              <a:rPr lang="nl-NL" sz="2000" u="sng" dirty="0" err="1">
                <a:hlinkClick r:id="rId6"/>
              </a:rPr>
              <a:t>toolbox</a:t>
            </a:r>
            <a:r>
              <a:rPr lang="nl-NL" sz="2000" dirty="0"/>
              <a:t> (met o.a. voorbeeld checklist dag-2, overdrachtsdocument week 1 en voorbeeld IZP)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u="sng" dirty="0">
                <a:hlinkClick r:id="rId7"/>
              </a:rPr>
              <a:t>Videoproducties</a:t>
            </a:r>
            <a:r>
              <a:rPr lang="nl-NL" sz="2000" dirty="0"/>
              <a:t> over de inhoud en tips bij implementatie van de zes voorkeur interventies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u="sng" dirty="0">
                <a:hlinkClick r:id="rId8"/>
              </a:rPr>
              <a:t>Overzicht digitale hulpmiddelen Astma/COPD-zorg</a:t>
            </a:r>
            <a:endParaRPr lang="nl-NL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u="sng" dirty="0">
                <a:hlinkClick r:id="rId9"/>
              </a:rPr>
              <a:t>Ervaringsverhalen</a:t>
            </a:r>
            <a:r>
              <a:rPr lang="nl-NL" sz="2000" dirty="0"/>
              <a:t> van zowel patiënt als zorgverlener, en nog veel meer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u="sng" dirty="0">
                <a:hlinkClick r:id="rId10"/>
              </a:rPr>
              <a:t>Wetenschappelijk artikel</a:t>
            </a:r>
            <a:r>
              <a:rPr lang="en-US" sz="2000" dirty="0"/>
              <a:t> </a:t>
            </a:r>
            <a:r>
              <a:rPr lang="nl-NL" sz="2000" dirty="0"/>
              <a:t>verschenen in het International Journal of </a:t>
            </a:r>
            <a:r>
              <a:rPr lang="nl-NL" sz="2000" dirty="0" err="1"/>
              <a:t>Chronic</a:t>
            </a:r>
            <a:r>
              <a:rPr lang="nl-NL" sz="2000" dirty="0"/>
              <a:t> </a:t>
            </a:r>
            <a:r>
              <a:rPr lang="nl-NL" sz="2000" dirty="0" err="1"/>
              <a:t>Obstructive</a:t>
            </a:r>
            <a:r>
              <a:rPr lang="nl-NL" sz="2000" dirty="0"/>
              <a:t> </a:t>
            </a:r>
            <a:r>
              <a:rPr lang="nl-NL" sz="2000" dirty="0" err="1"/>
              <a:t>Pulmonary</a:t>
            </a:r>
            <a:r>
              <a:rPr lang="nl-NL" sz="2000" dirty="0"/>
              <a:t> </a:t>
            </a:r>
            <a:r>
              <a:rPr lang="nl-NL" sz="2000" dirty="0" err="1"/>
              <a:t>Disease</a:t>
            </a:r>
            <a:endParaRPr lang="nl-NL" sz="2000" dirty="0"/>
          </a:p>
          <a:p>
            <a:r>
              <a:rPr lang="nl-NL" sz="2000" dirty="0"/>
              <a:t> </a:t>
            </a:r>
          </a:p>
          <a:p>
            <a:r>
              <a:rPr lang="nl-NL" sz="2000" dirty="0"/>
              <a:t>* De e-</a:t>
            </a:r>
            <a:r>
              <a:rPr lang="nl-NL" sz="2000" dirty="0" err="1"/>
              <a:t>learning</a:t>
            </a:r>
            <a:r>
              <a:rPr lang="nl-NL" sz="2000" dirty="0"/>
              <a:t> is geaccrediteerd voor o.a. huisartsen, praktijkondersteuners (V&amp;V en NVvPO), longartsen, verpleegkundig specialisten en verpleegkundigen (long, wijk en palliatieve zorg).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DC5BFCD-0A9F-4E25-8FED-495400EF462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17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3BB3E-A367-43F0-837E-25C58408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53" y="255613"/>
            <a:ext cx="10515600" cy="1325563"/>
          </a:xfrm>
        </p:spPr>
        <p:txBody>
          <a:bodyPr/>
          <a:lstStyle/>
          <a:p>
            <a:r>
              <a:rPr lang="nl-NL" dirty="0"/>
              <a:t>BOODSCHAP MEE NAAR HUIS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2E812B-C300-4C6D-B70E-D20A7ED2C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Begin klein!!</a:t>
            </a:r>
          </a:p>
          <a:p>
            <a:r>
              <a:rPr lang="nl-NL" dirty="0"/>
              <a:t>Leer elkaar kennen</a:t>
            </a:r>
          </a:p>
          <a:p>
            <a:r>
              <a:rPr lang="nl-NL" dirty="0"/>
              <a:t>Zorg voor draagvlak</a:t>
            </a:r>
          </a:p>
          <a:p>
            <a:r>
              <a:rPr lang="nl-NL" dirty="0"/>
              <a:t>MDO starten</a:t>
            </a:r>
          </a:p>
          <a:p>
            <a:endParaRPr lang="nl-NL" dirty="0"/>
          </a:p>
          <a:p>
            <a:r>
              <a:rPr lang="nl-NL" b="1" dirty="0"/>
              <a:t>Weet wat je als (long)verpleegkundige/zorgverlener kan betekenen! </a:t>
            </a:r>
            <a:r>
              <a:rPr lang="nl-NL" i="1" dirty="0"/>
              <a:t>(Ook als je regio nog geen zorgpad heeft)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29AFF1-9088-43AA-9A3C-EBAC28979B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9AC44-BAF3-41AD-963F-CFA34E46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21" y="2938409"/>
            <a:ext cx="12936020" cy="2276315"/>
          </a:xfrm>
        </p:spPr>
        <p:txBody>
          <a:bodyPr>
            <a:normAutofit/>
          </a:bodyPr>
          <a:lstStyle/>
          <a:p>
            <a:r>
              <a:rPr lang="nl-NL" sz="6000" dirty="0"/>
              <a:t>Vragen?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5199B48-FAFE-488F-B7EA-1B79A8D748B7}"/>
              </a:ext>
            </a:extLst>
          </p:cNvPr>
          <p:cNvSpPr txBox="1">
            <a:spLocks/>
          </p:cNvSpPr>
          <p:nvPr/>
        </p:nvSpPr>
        <p:spPr>
          <a:xfrm>
            <a:off x="5219272" y="5214724"/>
            <a:ext cx="6972729" cy="2276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C0504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>
                <a:solidFill>
                  <a:schemeClr val="accent1"/>
                </a:solidFill>
              </a:rPr>
              <a:t>Long Alliantie Nederland: Lidewij Sekhuis (</a:t>
            </a:r>
            <a:r>
              <a:rPr lang="nl-NL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sekhuis@longalliantie.nl</a:t>
            </a:r>
            <a:r>
              <a:rPr lang="nl-NL" sz="2000" dirty="0">
                <a:solidFill>
                  <a:schemeClr val="accent1"/>
                </a:solidFill>
              </a:rPr>
              <a:t>)</a:t>
            </a:r>
          </a:p>
          <a:p>
            <a:r>
              <a:rPr lang="nl-NL" sz="2000" dirty="0" err="1">
                <a:solidFill>
                  <a:schemeClr val="accent1"/>
                </a:solidFill>
              </a:rPr>
              <a:t>Evean</a:t>
            </a:r>
            <a:r>
              <a:rPr lang="nl-NL" sz="2000" dirty="0">
                <a:solidFill>
                  <a:schemeClr val="accent1"/>
                </a:solidFill>
              </a:rPr>
              <a:t>: José Brummelhuis (j</a:t>
            </a:r>
            <a:r>
              <a:rPr lang="nl-NL" sz="20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brummelhuis@evean.nl</a:t>
            </a:r>
            <a:r>
              <a:rPr lang="nl-NL" sz="20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044253-30E2-4C0C-B08D-73C189E7F0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2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inhalatorgebruik&quot;">
            <a:extLst>
              <a:ext uri="{FF2B5EF4-FFF2-40B4-BE49-F238E27FC236}">
                <a16:creationId xmlns:a16="http://schemas.microsoft.com/office/drawing/2014/main" id="{4C66BF50-3FEC-4EFC-A8DE-7936BA95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402" y="771576"/>
            <a:ext cx="4625904" cy="388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Titel 1">
            <a:extLst>
              <a:ext uri="{FF2B5EF4-FFF2-40B4-BE49-F238E27FC236}">
                <a16:creationId xmlns:a16="http://schemas.microsoft.com/office/drawing/2014/main" id="{8281443E-0059-4125-A1FB-EC24AE3290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09813" y="182614"/>
            <a:ext cx="6372437" cy="588962"/>
          </a:xfrm>
        </p:spPr>
        <p:txBody>
          <a:bodyPr>
            <a:noAutofit/>
          </a:bodyPr>
          <a:lstStyle/>
          <a:p>
            <a:pPr eaLnBrk="1" hangingPunct="1"/>
            <a:r>
              <a:rPr lang="nl-NL" altLang="nl-NL" b="1" kern="0" dirty="0">
                <a:solidFill>
                  <a:srgbClr val="C0504D"/>
                </a:solidFill>
              </a:rPr>
              <a:t>Maar</a:t>
            </a:r>
            <a:r>
              <a:rPr lang="nl-NL" altLang="nl-NL" kern="0" dirty="0">
                <a:solidFill>
                  <a:srgbClr val="C0504D"/>
                </a:solidFill>
              </a:rPr>
              <a:t> </a:t>
            </a:r>
            <a:r>
              <a:rPr lang="nl-NL" altLang="nl-NL" b="1" kern="0" dirty="0">
                <a:solidFill>
                  <a:srgbClr val="C0504D"/>
                </a:solidFill>
              </a:rPr>
              <a:t>ook …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7A16C5-5B80-4EF7-AA6E-321F5AA7E0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354" y="6086367"/>
            <a:ext cx="3934374" cy="7716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BF7178C-A2DF-43E7-9727-C216D0E92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858" y="1097198"/>
            <a:ext cx="4091664" cy="57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00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2E812B-C300-4C6D-B70E-D20A7ED2C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nl-NL" sz="2300" i="1" dirty="0"/>
              <a:t>José Brummelhuis, gespecialiseerd verpleegkundige longen</a:t>
            </a:r>
          </a:p>
          <a:p>
            <a:r>
              <a:rPr lang="nl-NL" sz="2300" i="1" dirty="0" err="1"/>
              <a:t>Evean</a:t>
            </a:r>
            <a:r>
              <a:rPr lang="nl-NL" sz="2300" i="1" dirty="0"/>
              <a:t>; werkzaam binnen </a:t>
            </a:r>
            <a:r>
              <a:rPr lang="nl-NL" sz="2300" dirty="0"/>
              <a:t>Noord-Holland Noord, Zaanstreek/Waterland en Amsterdam. Zij bieden (gespecialiseerde) verpleging, verzorging en thuiszorg, geriatrische revalidatiezorg, ergotherapie, fysiotherapie, oefentherapie, thuisbegeleiding, dagbesteding en verzorgd wonen.</a:t>
            </a:r>
            <a:r>
              <a:rPr lang="nl-NL" sz="2300" i="1" dirty="0"/>
              <a:t> </a:t>
            </a:r>
          </a:p>
          <a:p>
            <a:r>
              <a:rPr lang="nl-NL" sz="2300" i="1" dirty="0"/>
              <a:t>Samenwerkingspartners in regio; Ziekenhuizen, huisartsen, fysiotherapie, ergotherapie, GGZ, revalidatiecentra </a:t>
            </a:r>
            <a:r>
              <a:rPr lang="nl-NL" sz="2300" i="1" dirty="0" err="1"/>
              <a:t>etc</a:t>
            </a:r>
            <a:endParaRPr lang="nl-NL" sz="2300" i="1" dirty="0"/>
          </a:p>
          <a:p>
            <a:pPr lvl="1"/>
            <a:endParaRPr lang="nl-NL" sz="1900" i="1" dirty="0"/>
          </a:p>
          <a:p>
            <a:r>
              <a:rPr lang="nl-NL" sz="2300" i="1" dirty="0"/>
              <a:t>Pilotregio zorgpad COPD </a:t>
            </a:r>
            <a:r>
              <a:rPr lang="nl-NL" sz="2300" i="1" dirty="0" err="1"/>
              <a:t>longaanval</a:t>
            </a:r>
            <a:endParaRPr lang="nl-NL" sz="2300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5EB869-C58F-4D1A-8983-3EFE95E6C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04" r="-1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2050" name="Picture 2" descr="Stichting Evean Thuiszorg -">
            <a:extLst>
              <a:ext uri="{FF2B5EF4-FFF2-40B4-BE49-F238E27FC236}">
                <a16:creationId xmlns:a16="http://schemas.microsoft.com/office/drawing/2014/main" id="{71D684EE-A82E-48BF-9CE7-CE4FDE27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87" y="187816"/>
            <a:ext cx="31146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56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49FDD27-FB85-4AB4-B9C7-BDDEE2EB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4" y="1571159"/>
            <a:ext cx="10292170" cy="4367401"/>
          </a:xfrm>
          <a:prstGeom prst="rect">
            <a:avLst/>
          </a:prstGeom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964777" y="782622"/>
            <a:ext cx="918222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E0862C"/>
              </a:buClr>
              <a:buSzPct val="140000"/>
              <a:buFont typeface="Arial" pitchFamily="34" charset="0"/>
              <a:buChar char="•"/>
            </a:pPr>
            <a:endParaRPr lang="en-US" altLang="nl-NL" sz="1000" dirty="0">
              <a:solidFill>
                <a:schemeClr val="tx2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</a:pPr>
            <a:endParaRPr lang="nl-NL" altLang="nl-NL" sz="3600" dirty="0">
              <a:latin typeface="Verdana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EBD73D5-9398-4A39-9A80-228ED77EFFA3}"/>
              </a:ext>
            </a:extLst>
          </p:cNvPr>
          <p:cNvSpPr txBox="1">
            <a:spLocks/>
          </p:cNvSpPr>
          <p:nvPr/>
        </p:nvSpPr>
        <p:spPr bwMode="auto">
          <a:xfrm>
            <a:off x="1639464" y="137591"/>
            <a:ext cx="8401050" cy="64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nl-NL" altLang="nl-NL" sz="4000" kern="0" dirty="0">
                <a:solidFill>
                  <a:srgbClr val="C0504D"/>
                </a:solidFill>
                <a:latin typeface="+mn-lt"/>
              </a:rPr>
              <a:t>Problee</a:t>
            </a:r>
            <a:r>
              <a:rPr lang="nl-NL" altLang="nl-NL" sz="4000" kern="0" dirty="0">
                <a:solidFill>
                  <a:srgbClr val="C6615E"/>
                </a:solidFill>
                <a:latin typeface="+mn-lt"/>
              </a:rPr>
              <a:t>mschet</a:t>
            </a:r>
            <a:r>
              <a:rPr lang="nl-NL" altLang="nl-NL" sz="4000" kern="0" dirty="0">
                <a:solidFill>
                  <a:srgbClr val="C0504D"/>
                </a:solidFill>
                <a:latin typeface="+mn-lt"/>
              </a:rPr>
              <a:t>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08D1825-8D98-4E2E-9F40-047AD5C8CA4B}"/>
              </a:ext>
            </a:extLst>
          </p:cNvPr>
          <p:cNvSpPr txBox="1"/>
          <p:nvPr/>
        </p:nvSpPr>
        <p:spPr>
          <a:xfrm>
            <a:off x="1775520" y="31883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nl-NL" sz="2800" dirty="0">
              <a:latin typeface="Calibri" pitchFamily="34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A458993-E06E-44E0-9129-F2EFCFB39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9407" y="6326732"/>
            <a:ext cx="2411761" cy="473009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345EF87A-4752-4635-B6B1-886FCBF8F79A}"/>
              </a:ext>
            </a:extLst>
          </p:cNvPr>
          <p:cNvSpPr txBox="1">
            <a:spLocks/>
          </p:cNvSpPr>
          <p:nvPr/>
        </p:nvSpPr>
        <p:spPr bwMode="auto">
          <a:xfrm>
            <a:off x="693904" y="943503"/>
            <a:ext cx="84010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nl-NL" altLang="nl-NL" sz="4000" kern="0" dirty="0">
                <a:solidFill>
                  <a:schemeClr val="tx2"/>
                </a:solidFill>
              </a:rPr>
              <a:t>Cijfers COPD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718362E-D35F-4909-927A-A287554B4941}"/>
              </a:ext>
            </a:extLst>
          </p:cNvPr>
          <p:cNvSpPr txBox="1"/>
          <p:nvPr/>
        </p:nvSpPr>
        <p:spPr>
          <a:xfrm>
            <a:off x="4762600" y="4776925"/>
            <a:ext cx="6223474" cy="1200329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1"/>
                </a:solidFill>
              </a:rPr>
              <a:t>Op basis van demografische ontwikkelingen: </a:t>
            </a:r>
          </a:p>
          <a:p>
            <a:r>
              <a:rPr lang="nl-NL" dirty="0">
                <a:solidFill>
                  <a:schemeClr val="accent1"/>
                </a:solidFill>
              </a:rPr>
              <a:t>Verwachting absoluut aantal personen met COPD </a:t>
            </a:r>
          </a:p>
          <a:p>
            <a:r>
              <a:rPr lang="nl-NL" dirty="0">
                <a:solidFill>
                  <a:schemeClr val="accent1"/>
                </a:solidFill>
              </a:rPr>
              <a:t> 2018 tot 2040: toename 31% 						   	   </a:t>
            </a:r>
            <a:r>
              <a:rPr lang="nl-NL" sz="1200" dirty="0">
                <a:solidFill>
                  <a:schemeClr val="accent1"/>
                </a:solidFill>
              </a:rPr>
              <a:t>(Volksgezondheidenzorg.info, 2019)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515BFD-978E-46F4-A2BE-C88DF79508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9C330-5591-4E7C-B5CC-62B0EF99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Zorguitgaven COPD 2017</a:t>
            </a: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1ED36BE-7AEA-44D0-899D-BC12CECCC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668"/>
          <a:stretch/>
        </p:blipFill>
        <p:spPr>
          <a:xfrm>
            <a:off x="838200" y="2178755"/>
            <a:ext cx="7761443" cy="456635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A63F855-6E15-4558-A561-F5500477FC7B}"/>
              </a:ext>
            </a:extLst>
          </p:cNvPr>
          <p:cNvSpPr txBox="1">
            <a:spLocks/>
          </p:cNvSpPr>
          <p:nvPr/>
        </p:nvSpPr>
        <p:spPr bwMode="auto">
          <a:xfrm>
            <a:off x="838200" y="1589793"/>
            <a:ext cx="113538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nl-NL" altLang="nl-NL" sz="4000" kern="0" dirty="0">
                <a:solidFill>
                  <a:schemeClr val="tx2"/>
                </a:solidFill>
              </a:rPr>
              <a:t>Totaal € 912 miljoen (1% totaal gezondheidszorg)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0D011803-867D-46DD-B8E7-4D14D20D6CA3}"/>
              </a:ext>
            </a:extLst>
          </p:cNvPr>
          <p:cNvSpPr/>
          <p:nvPr/>
        </p:nvSpPr>
        <p:spPr>
          <a:xfrm>
            <a:off x="7785961" y="2482156"/>
            <a:ext cx="98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32%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1D4E74A9-7C6D-44C9-BF84-1F39B8DB3087}"/>
              </a:ext>
            </a:extLst>
          </p:cNvPr>
          <p:cNvSpPr/>
          <p:nvPr/>
        </p:nvSpPr>
        <p:spPr>
          <a:xfrm>
            <a:off x="5913329" y="2966817"/>
            <a:ext cx="98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24%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F9F439C5-C69C-42A6-A1C9-1B961CF86886}"/>
              </a:ext>
            </a:extLst>
          </p:cNvPr>
          <p:cNvSpPr/>
          <p:nvPr/>
        </p:nvSpPr>
        <p:spPr>
          <a:xfrm>
            <a:off x="5627013" y="3429000"/>
            <a:ext cx="98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21%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3E62718-BDAE-4932-A9F7-FF77748245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9031" y="309753"/>
            <a:ext cx="695096" cy="6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0658AD50-4E9E-4803-961C-73BDC7E8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6500" y="91468"/>
            <a:ext cx="3911547" cy="461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055521" y="908657"/>
            <a:ext cx="918222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  <a:buClr>
                <a:srgbClr val="E0862C"/>
              </a:buClr>
              <a:buSzPct val="140000"/>
              <a:buFont typeface="Arial" pitchFamily="34" charset="0"/>
              <a:buChar char="•"/>
            </a:pPr>
            <a:endParaRPr lang="en-US" altLang="nl-NL" sz="1000" dirty="0">
              <a:solidFill>
                <a:schemeClr val="tx2"/>
              </a:solidFill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</a:pPr>
            <a:endParaRPr lang="nl-NL" altLang="nl-NL" sz="3600" dirty="0">
              <a:latin typeface="Verdana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825F54F6-B28F-47B0-B0F1-8ECDFA0114F1}"/>
              </a:ext>
            </a:extLst>
          </p:cNvPr>
          <p:cNvSpPr txBox="1"/>
          <p:nvPr/>
        </p:nvSpPr>
        <p:spPr>
          <a:xfrm>
            <a:off x="8599262" y="4944795"/>
            <a:ext cx="3410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chemeClr val="tx2"/>
                </a:solidFill>
              </a:rPr>
              <a:t>Variatie in aantal longaanvallen voor COPD</a:t>
            </a:r>
          </a:p>
          <a:p>
            <a:pPr>
              <a:defRPr/>
            </a:pPr>
            <a:endParaRPr lang="nl-NL" sz="1200" dirty="0">
              <a:solidFill>
                <a:schemeClr val="tx2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CB1E2C5-489D-4EC2-BDCC-D9ADCDFF4E86}"/>
              </a:ext>
            </a:extLst>
          </p:cNvPr>
          <p:cNvSpPr txBox="1">
            <a:spLocks/>
          </p:cNvSpPr>
          <p:nvPr/>
        </p:nvSpPr>
        <p:spPr bwMode="auto">
          <a:xfrm>
            <a:off x="63952" y="45313"/>
            <a:ext cx="4136089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nl-NL" altLang="nl-NL" sz="4000" kern="0" dirty="0">
                <a:solidFill>
                  <a:srgbClr val="C0504D"/>
                </a:solidFill>
                <a:latin typeface="+mn-lt"/>
              </a:rPr>
              <a:t>Variatie in het land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CA25A04-36BD-4081-BF7C-38E6561BA139}"/>
              </a:ext>
            </a:extLst>
          </p:cNvPr>
          <p:cNvSpPr/>
          <p:nvPr/>
        </p:nvSpPr>
        <p:spPr>
          <a:xfrm>
            <a:off x="10397317" y="4637018"/>
            <a:ext cx="1804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nl-NL" sz="1400" i="1" dirty="0">
                <a:solidFill>
                  <a:srgbClr val="FF6600"/>
                </a:solidFill>
              </a:rPr>
              <a:t>2010 Plexus/</a:t>
            </a:r>
            <a:r>
              <a:rPr lang="nl-NL" sz="1400" i="1" dirty="0" err="1">
                <a:solidFill>
                  <a:srgbClr val="FF6600"/>
                </a:solidFill>
              </a:rPr>
              <a:t>Vektis</a:t>
            </a:r>
            <a:endParaRPr lang="nl-NL" sz="1400" i="1" dirty="0">
              <a:solidFill>
                <a:srgbClr val="FF6600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A62698C-688D-4F87-8F02-999B066043FF}"/>
              </a:ext>
            </a:extLst>
          </p:cNvPr>
          <p:cNvSpPr txBox="1"/>
          <p:nvPr/>
        </p:nvSpPr>
        <p:spPr>
          <a:xfrm>
            <a:off x="3086325" y="9067130"/>
            <a:ext cx="3039820" cy="369332"/>
          </a:xfrm>
          <a:prstGeom prst="rect">
            <a:avLst/>
          </a:prstGeom>
          <a:noFill/>
          <a:ln w="28575"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Geen eenduidig beleid</a:t>
            </a:r>
          </a:p>
        </p:txBody>
      </p:sp>
      <p:pic>
        <p:nvPicPr>
          <p:cNvPr id="21" name="Tijdelijke aanduiding voor inhoud 4">
            <a:extLst>
              <a:ext uri="{FF2B5EF4-FFF2-40B4-BE49-F238E27FC236}">
                <a16:creationId xmlns:a16="http://schemas.microsoft.com/office/drawing/2014/main" id="{91E580EA-B224-48E6-A645-5DD010BD9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78" y="2461349"/>
            <a:ext cx="3984741" cy="4351338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18AEEA6-A78B-4AC9-B730-203942D7AA8C}"/>
              </a:ext>
            </a:extLst>
          </p:cNvPr>
          <p:cNvSpPr txBox="1"/>
          <p:nvPr/>
        </p:nvSpPr>
        <p:spPr>
          <a:xfrm>
            <a:off x="63952" y="1403850"/>
            <a:ext cx="4004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chemeClr val="tx2"/>
                </a:solidFill>
              </a:rPr>
              <a:t>Percentage inwoners met COPD</a:t>
            </a:r>
          </a:p>
          <a:p>
            <a:pPr>
              <a:defRPr/>
            </a:pPr>
            <a:r>
              <a:rPr lang="nl-NL" dirty="0">
                <a:solidFill>
                  <a:schemeClr val="tx2"/>
                </a:solidFill>
              </a:rPr>
              <a:t>2,7% (A’dam) tot 6,1% (Limburg-Noord) Gemiddeld 4,2%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48A563D2-9F38-4B35-A183-B7E75B461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552" y="2495710"/>
            <a:ext cx="4054896" cy="4351338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3AF98680-8467-4939-AB04-EF356D69CB67}"/>
              </a:ext>
            </a:extLst>
          </p:cNvPr>
          <p:cNvSpPr txBox="1"/>
          <p:nvPr/>
        </p:nvSpPr>
        <p:spPr>
          <a:xfrm>
            <a:off x="4494544" y="339794"/>
            <a:ext cx="354519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chemeClr val="tx2"/>
                </a:solidFill>
              </a:rPr>
              <a:t>Sterfgevallen COPD</a:t>
            </a:r>
          </a:p>
          <a:p>
            <a:pPr>
              <a:defRPr/>
            </a:pPr>
            <a:r>
              <a:rPr lang="nl-NL" sz="1400" i="1" dirty="0">
                <a:solidFill>
                  <a:schemeClr val="tx2"/>
                </a:solidFill>
              </a:rPr>
              <a:t>Gecorrigeerd  op leeftijd en geslacht</a:t>
            </a:r>
          </a:p>
          <a:p>
            <a:pPr>
              <a:defRPr/>
            </a:pPr>
            <a:r>
              <a:rPr lang="nl-NL" dirty="0">
                <a:solidFill>
                  <a:schemeClr val="tx2"/>
                </a:solidFill>
              </a:rPr>
              <a:t>Laagste sterftecijfers Zeeland en Zuid-Holland-Zuid</a:t>
            </a:r>
          </a:p>
          <a:p>
            <a:pPr>
              <a:defRPr/>
            </a:pPr>
            <a:endParaRPr lang="nl-NL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nl-NL" dirty="0">
                <a:solidFill>
                  <a:schemeClr val="tx2"/>
                </a:solidFill>
              </a:rPr>
              <a:t>2017 Sterfte per 100.000 inwoners: </a:t>
            </a:r>
          </a:p>
          <a:p>
            <a:pPr>
              <a:defRPr/>
            </a:pPr>
            <a:r>
              <a:rPr lang="nl-NL" dirty="0">
                <a:solidFill>
                  <a:schemeClr val="tx2"/>
                </a:solidFill>
              </a:rPr>
              <a:t>NL (44,3) </a:t>
            </a:r>
            <a:r>
              <a:rPr lang="nl-NL" dirty="0" err="1">
                <a:solidFill>
                  <a:schemeClr val="tx2"/>
                </a:solidFill>
              </a:rPr>
              <a:t>vs</a:t>
            </a:r>
            <a:r>
              <a:rPr lang="nl-NL" dirty="0">
                <a:solidFill>
                  <a:schemeClr val="tx2"/>
                </a:solidFill>
              </a:rPr>
              <a:t> EU-gem (33,0)!</a:t>
            </a:r>
          </a:p>
        </p:txBody>
      </p:sp>
    </p:spTree>
    <p:extLst>
      <p:ext uri="{BB962C8B-B14F-4D97-AF65-F5344CB8AC3E}">
        <p14:creationId xmlns:p14="http://schemas.microsoft.com/office/powerpoint/2010/main" val="19594123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9de89da-c715-4bc5-bef2-be4333b331e0" xsi:nil="true"/>
    <TaxCatchAll xmlns="adcbd46b-99a1-4fc0-9671-22a8c6f640ba" xsi:nil="true"/>
    <lcf76f155ced4ddcb4097134ff3c332f xmlns="79de89da-c715-4bc5-bef2-be4333b331e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9F6B0B70003945B2B8D2F004BED8A2" ma:contentTypeVersion="16" ma:contentTypeDescription="Een nieuw document maken." ma:contentTypeScope="" ma:versionID="f6822b60f6b7688700c7e4da6e8dfa14">
  <xsd:schema xmlns:xsd="http://www.w3.org/2001/XMLSchema" xmlns:xs="http://www.w3.org/2001/XMLSchema" xmlns:p="http://schemas.microsoft.com/office/2006/metadata/properties" xmlns:ns2="79de89da-c715-4bc5-bef2-be4333b331e0" xmlns:ns3="adcbd46b-99a1-4fc0-9671-22a8c6f640ba" targetNamespace="http://schemas.microsoft.com/office/2006/metadata/properties" ma:root="true" ma:fieldsID="ecdaa66e0dddcab748a7cb9f97dda020" ns2:_="" ns3:_="">
    <xsd:import namespace="79de89da-c715-4bc5-bef2-be4333b331e0"/>
    <xsd:import namespace="adcbd46b-99a1-4fc0-9671-22a8c6f640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89da-c715-4bc5-bef2-be4333b33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86f848b-54b9-4038-9cd7-61c8531743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bd46b-99a1-4fc0-9671-22a8c6f640b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9c41c4-1cdd-4164-9cbe-a5b058bfdeea}" ma:internalName="TaxCatchAll" ma:showField="CatchAllData" ma:web="adcbd46b-99a1-4fc0-9671-22a8c6f640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797B23-27CE-43BF-8926-B7F0BBF837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A4BEF8-D1C1-48C7-8B4D-B51AABF2B8C9}">
  <ds:schemaRefs>
    <ds:schemaRef ds:uri="adcbd46b-99a1-4fc0-9671-22a8c6f640ba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9de89da-c715-4bc5-bef2-be4333b331e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5B1154E-E542-4E42-A584-261E421D8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de89da-c715-4bc5-bef2-be4333b331e0"/>
    <ds:schemaRef ds:uri="adcbd46b-99a1-4fc0-9671-22a8c6f640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3299</Words>
  <Application>Microsoft Office PowerPoint</Application>
  <PresentationFormat>Breedbeeld</PresentationFormat>
  <Paragraphs>487</Paragraphs>
  <Slides>43</Slides>
  <Notes>10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50" baseType="lpstr">
      <vt:lpstr>Verdana</vt:lpstr>
      <vt:lpstr>Calibri Light</vt:lpstr>
      <vt:lpstr>Symbol</vt:lpstr>
      <vt:lpstr>Calibri</vt:lpstr>
      <vt:lpstr>Arial</vt:lpstr>
      <vt:lpstr>Wingdings</vt:lpstr>
      <vt:lpstr>Kantoorthema</vt:lpstr>
      <vt:lpstr>PowerPoint-presentatie</vt:lpstr>
      <vt:lpstr>Disclosure sprekers: Geen  </vt:lpstr>
      <vt:lpstr>Veld Longziekten verenigd</vt:lpstr>
      <vt:lpstr>  Waar van bekend?</vt:lpstr>
      <vt:lpstr>Maar ook …</vt:lpstr>
      <vt:lpstr>PowerPoint-presentatie</vt:lpstr>
      <vt:lpstr>PowerPoint-presentatie</vt:lpstr>
      <vt:lpstr>Zorguitgaven COPD 2017</vt:lpstr>
      <vt:lpstr>PowerPoint-presentatie</vt:lpstr>
      <vt:lpstr>Aantal opnamen COPD</vt:lpstr>
      <vt:lpstr>PowerPoint-presentatie</vt:lpstr>
      <vt:lpstr>Landelijk zorgpad COPD longaanval met ziekenhuisopname</vt:lpstr>
      <vt:lpstr>PowerPoint-presentatie</vt:lpstr>
      <vt:lpstr>Patiëntenreis:  TIJDENS OPNAME signaleren en agenderen</vt:lpstr>
      <vt:lpstr>PowerPoint-presentatie</vt:lpstr>
      <vt:lpstr>Patiëntenreis:  TIJDENS OPNAME signaleren en agenderen</vt:lpstr>
      <vt:lpstr>NA OPNAME: Voorkomen heropname, plannen maken en uitwerken</vt:lpstr>
      <vt:lpstr>PowerPoint-presentatie</vt:lpstr>
      <vt:lpstr>Regio (minimaal 1 ziekenhuis en 1 huisartsenzorggroep) Cohortstudie (follow-up 1 jaar) 752 patiënten gevolgd </vt:lpstr>
      <vt:lpstr>PowerPoint-presentatie</vt:lpstr>
      <vt:lpstr>Hoe het zorgpad vormgegeven in  Zaanstreek -Waterland?</vt:lpstr>
      <vt:lpstr>PowerPoint-presentatie</vt:lpstr>
      <vt:lpstr>A. Zelf aan de slag!  Dag2 gesprek, hoe pak jij dat aan? </vt:lpstr>
      <vt:lpstr>Dag 2 gesprek; Te stellen vragen: </vt:lpstr>
      <vt:lpstr>A. Zelf aan de slag!  Dag2 gesprek, hoe pak jij dat aan? </vt:lpstr>
      <vt:lpstr>Ontslaggesprek; Te stellen vragen: </vt:lpstr>
      <vt:lpstr>B. Zelf aan de slag!  Week 1: Hoe pak jij dat aan? </vt:lpstr>
      <vt:lpstr>B. Zelf aan de slag!  Week 1: Huisbezoek, hoe pak jij dat aan? </vt:lpstr>
      <vt:lpstr>Huisbezoek: Te stellen vragen </vt:lpstr>
      <vt:lpstr>Casus – week 1</vt:lpstr>
      <vt:lpstr>C. Zelf aan de slag!  Week 2-4: persoonlijke doelen opstellen,  hoe pak je dat aan?</vt:lpstr>
      <vt:lpstr>En bij de Palliatieve fase Welke vragen zou je kunnen stellen?</vt:lpstr>
      <vt:lpstr>C: Week 2-4 gesprek;  Te stellen vragen</vt:lpstr>
      <vt:lpstr>Casus, Wat kom je te weten en welke streefdoelen worden opgesteld:</vt:lpstr>
      <vt:lpstr>Waarom de longverpleegkundige?</vt:lpstr>
      <vt:lpstr>Organisatorisch;  Stel jezelf de volgende vragen  bij het opstellen van een zorgpad…</vt:lpstr>
      <vt:lpstr>Wat kan jou/je regio helpen hierbij? </vt:lpstr>
      <vt:lpstr>Organisatorisch  </vt:lpstr>
      <vt:lpstr>www.longaanval.nl</vt:lpstr>
      <vt:lpstr>www.longaanval.nl</vt:lpstr>
      <vt:lpstr>www.longaanval.nl</vt:lpstr>
      <vt:lpstr>BOODSCHAP MEE NAAR HUIS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Lidewij Sekhuis | Longalliantie</dc:creator>
  <cp:lastModifiedBy>Melanie van Eijkelenburg</cp:lastModifiedBy>
  <cp:revision>120</cp:revision>
  <dcterms:created xsi:type="dcterms:W3CDTF">2021-09-09T08:52:54Z</dcterms:created>
  <dcterms:modified xsi:type="dcterms:W3CDTF">2023-02-14T09:03:39Z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0x010100DC9F6B0B70003945B2B8D2F004BED8A2</vt:lpwstr>
  </property>
  <property fmtid="{D5CDD505-2E9C-101B-9397-08002B2CF9AE}" pid="3" name="Order">
    <vt:r8>8200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