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8" r:id="rId5"/>
    <p:sldId id="278" r:id="rId6"/>
    <p:sldId id="259" r:id="rId7"/>
    <p:sldId id="297" r:id="rId8"/>
    <p:sldId id="298" r:id="rId9"/>
    <p:sldId id="299" r:id="rId10"/>
    <p:sldId id="301" r:id="rId11"/>
    <p:sldId id="302" r:id="rId12"/>
    <p:sldId id="300" r:id="rId13"/>
    <p:sldId id="290" r:id="rId14"/>
    <p:sldId id="288" r:id="rId15"/>
    <p:sldId id="274" r:id="rId16"/>
    <p:sldId id="280" r:id="rId17"/>
    <p:sldId id="264" r:id="rId18"/>
    <p:sldId id="291" r:id="rId19"/>
    <p:sldId id="281" r:id="rId20"/>
    <p:sldId id="296" r:id="rId21"/>
    <p:sldId id="283" r:id="rId22"/>
    <p:sldId id="279" r:id="rId23"/>
    <p:sldId id="293" r:id="rId24"/>
    <p:sldId id="273" r:id="rId25"/>
    <p:sldId id="289" r:id="rId26"/>
    <p:sldId id="284" r:id="rId27"/>
    <p:sldId id="285" r:id="rId28"/>
    <p:sldId id="286" r:id="rId29"/>
    <p:sldId id="292" r:id="rId30"/>
    <p:sldId id="267" r:id="rId31"/>
    <p:sldId id="287" r:id="rId32"/>
    <p:sldId id="265" r:id="rId33"/>
    <p:sldId id="295" r:id="rId34"/>
    <p:sldId id="266" r:id="rId35"/>
    <p:sldId id="282" r:id="rId36"/>
    <p:sldId id="269" r:id="rId37"/>
    <p:sldId id="276" r:id="rId38"/>
    <p:sldId id="277" r:id="rId39"/>
    <p:sldId id="294" r:id="rId40"/>
    <p:sldId id="268"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2E3"/>
    <a:srgbClr val="48AD7E"/>
    <a:srgbClr val="1B2C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C4853-A6AB-4902-84EE-17BB6E9201F4}" v="107" dt="2022-04-26T13:18:23.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3144A-8A88-48B7-8BCF-7552EF19826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CF2C2BD-B648-4605-B8D6-32671F163B50}">
      <dgm:prSet custT="1"/>
      <dgm:spPr/>
      <dgm:t>
        <a:bodyPr/>
        <a:lstStyle/>
        <a:p>
          <a:pPr>
            <a:lnSpc>
              <a:spcPct val="100000"/>
            </a:lnSpc>
          </a:pPr>
          <a:r>
            <a:rPr lang="nl-NL" sz="2400"/>
            <a:t>Boodschappen om meer naar huis te nemen</a:t>
          </a:r>
          <a:endParaRPr lang="en-US" sz="2400"/>
        </a:p>
      </dgm:t>
    </dgm:pt>
    <dgm:pt modelId="{3C81C581-B00E-46BC-8DFF-C88BC4A8116D}" type="parTrans" cxnId="{5BB24559-F2DF-4045-88DC-537954224C02}">
      <dgm:prSet/>
      <dgm:spPr/>
      <dgm:t>
        <a:bodyPr/>
        <a:lstStyle/>
        <a:p>
          <a:endParaRPr lang="en-US"/>
        </a:p>
      </dgm:t>
    </dgm:pt>
    <dgm:pt modelId="{5C95E2E2-C21D-4001-B5C0-3BBF9D220960}" type="sibTrans" cxnId="{5BB24559-F2DF-4045-88DC-537954224C02}">
      <dgm:prSet/>
      <dgm:spPr/>
      <dgm:t>
        <a:bodyPr/>
        <a:lstStyle/>
        <a:p>
          <a:endParaRPr lang="en-US"/>
        </a:p>
      </dgm:t>
    </dgm:pt>
    <dgm:pt modelId="{D3E522A6-1097-4471-9925-D16454E73DA5}">
      <dgm:prSet/>
      <dgm:spPr/>
      <dgm:t>
        <a:bodyPr/>
        <a:lstStyle/>
        <a:p>
          <a:pPr>
            <a:lnSpc>
              <a:spcPct val="100000"/>
            </a:lnSpc>
          </a:pPr>
          <a:r>
            <a:rPr lang="nl-NL"/>
            <a:t>Wat ga je morgen veranderen in je eigen praktijk? </a:t>
          </a:r>
          <a:endParaRPr lang="en-US"/>
        </a:p>
      </dgm:t>
    </dgm:pt>
    <dgm:pt modelId="{1C2E12A9-F55E-4DB2-9940-DCD038A1AB7C}" type="parTrans" cxnId="{646A4CF3-E93C-4992-9BDC-3229AEE5FAE9}">
      <dgm:prSet/>
      <dgm:spPr/>
      <dgm:t>
        <a:bodyPr/>
        <a:lstStyle/>
        <a:p>
          <a:endParaRPr lang="en-US"/>
        </a:p>
      </dgm:t>
    </dgm:pt>
    <dgm:pt modelId="{16F71090-B954-46C6-97C8-3AC5373FE551}" type="sibTrans" cxnId="{646A4CF3-E93C-4992-9BDC-3229AEE5FAE9}">
      <dgm:prSet/>
      <dgm:spPr/>
      <dgm:t>
        <a:bodyPr/>
        <a:lstStyle/>
        <a:p>
          <a:endParaRPr lang="en-US"/>
        </a:p>
      </dgm:t>
    </dgm:pt>
    <dgm:pt modelId="{70921BBD-D7A5-4D24-A48E-35DE79BE37AE}" type="pres">
      <dgm:prSet presAssocID="{B9F3144A-8A88-48B7-8BCF-7552EF198260}" presName="root" presStyleCnt="0">
        <dgm:presLayoutVars>
          <dgm:dir/>
          <dgm:resizeHandles val="exact"/>
        </dgm:presLayoutVars>
      </dgm:prSet>
      <dgm:spPr/>
    </dgm:pt>
    <dgm:pt modelId="{F5B5DD27-43E2-4520-80FD-6F44FA1E75B5}" type="pres">
      <dgm:prSet presAssocID="{5CF2C2BD-B648-4605-B8D6-32671F163B50}" presName="compNode" presStyleCnt="0"/>
      <dgm:spPr/>
    </dgm:pt>
    <dgm:pt modelId="{91B08016-AA9D-475E-B138-C62D0344C2D4}" type="pres">
      <dgm:prSet presAssocID="{5CF2C2BD-B648-4605-B8D6-32671F163B50}" presName="iconRect" presStyleLbl="node1" presStyleIdx="0" presStyleCnt="2" custScaleX="173431" custScaleY="1917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uis"/>
        </a:ext>
      </dgm:extLst>
    </dgm:pt>
    <dgm:pt modelId="{4A38C26D-C5AB-49E2-81C3-AF9C0D5508B5}" type="pres">
      <dgm:prSet presAssocID="{5CF2C2BD-B648-4605-B8D6-32671F163B50}" presName="spaceRect" presStyleCnt="0"/>
      <dgm:spPr/>
    </dgm:pt>
    <dgm:pt modelId="{228FDC9D-E286-42C1-84CE-C1A1337795E5}" type="pres">
      <dgm:prSet presAssocID="{5CF2C2BD-B648-4605-B8D6-32671F163B50}" presName="textRect" presStyleLbl="revTx" presStyleIdx="0" presStyleCnt="2">
        <dgm:presLayoutVars>
          <dgm:chMax val="1"/>
          <dgm:chPref val="1"/>
        </dgm:presLayoutVars>
      </dgm:prSet>
      <dgm:spPr/>
    </dgm:pt>
    <dgm:pt modelId="{D3D2D5D1-04B2-4F8A-A5AF-49EA8B92C853}" type="pres">
      <dgm:prSet presAssocID="{5C95E2E2-C21D-4001-B5C0-3BBF9D220960}" presName="sibTrans" presStyleCnt="0"/>
      <dgm:spPr/>
    </dgm:pt>
    <dgm:pt modelId="{E7BFE4CF-2F2A-4C74-93CE-CF9960B964A4}" type="pres">
      <dgm:prSet presAssocID="{D3E522A6-1097-4471-9925-D16454E73DA5}" presName="compNode" presStyleCnt="0"/>
      <dgm:spPr/>
    </dgm:pt>
    <dgm:pt modelId="{57F2BCF5-BA54-4FC2-BA61-64E739A9C314}" type="pres">
      <dgm:prSet presAssocID="{D3E522A6-1097-4471-9925-D16454E73DA5}" presName="iconRect" presStyleLbl="node1" presStyleIdx="1" presStyleCnt="2" custScaleX="139334" custScaleY="1737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0850803E-2AF5-4F52-9662-A1C977C6F316}" type="pres">
      <dgm:prSet presAssocID="{D3E522A6-1097-4471-9925-D16454E73DA5}" presName="spaceRect" presStyleCnt="0"/>
      <dgm:spPr/>
    </dgm:pt>
    <dgm:pt modelId="{F24554BD-DFC1-429C-B305-3E97E8B4686F}" type="pres">
      <dgm:prSet presAssocID="{D3E522A6-1097-4471-9925-D16454E73DA5}" presName="textRect" presStyleLbl="revTx" presStyleIdx="1" presStyleCnt="2">
        <dgm:presLayoutVars>
          <dgm:chMax val="1"/>
          <dgm:chPref val="1"/>
        </dgm:presLayoutVars>
      </dgm:prSet>
      <dgm:spPr/>
    </dgm:pt>
  </dgm:ptLst>
  <dgm:cxnLst>
    <dgm:cxn modelId="{5BB24559-F2DF-4045-88DC-537954224C02}" srcId="{B9F3144A-8A88-48B7-8BCF-7552EF198260}" destId="{5CF2C2BD-B648-4605-B8D6-32671F163B50}" srcOrd="0" destOrd="0" parTransId="{3C81C581-B00E-46BC-8DFF-C88BC4A8116D}" sibTransId="{5C95E2E2-C21D-4001-B5C0-3BBF9D220960}"/>
    <dgm:cxn modelId="{7B4E0D97-6D27-45CC-88D9-6E9C7FA4218D}" type="presOf" srcId="{B9F3144A-8A88-48B7-8BCF-7552EF198260}" destId="{70921BBD-D7A5-4D24-A48E-35DE79BE37AE}" srcOrd="0" destOrd="0" presId="urn:microsoft.com/office/officeart/2018/2/layout/IconLabelList"/>
    <dgm:cxn modelId="{12E217D1-C67F-4A2F-8C78-FCC96FFAA0DC}" type="presOf" srcId="{D3E522A6-1097-4471-9925-D16454E73DA5}" destId="{F24554BD-DFC1-429C-B305-3E97E8B4686F}" srcOrd="0" destOrd="0" presId="urn:microsoft.com/office/officeart/2018/2/layout/IconLabelList"/>
    <dgm:cxn modelId="{646A4CF3-E93C-4992-9BDC-3229AEE5FAE9}" srcId="{B9F3144A-8A88-48B7-8BCF-7552EF198260}" destId="{D3E522A6-1097-4471-9925-D16454E73DA5}" srcOrd="1" destOrd="0" parTransId="{1C2E12A9-F55E-4DB2-9940-DCD038A1AB7C}" sibTransId="{16F71090-B954-46C6-97C8-3AC5373FE551}"/>
    <dgm:cxn modelId="{F3BCD1FF-9AA5-45E4-93D4-B61A2BD2B6F8}" type="presOf" srcId="{5CF2C2BD-B648-4605-B8D6-32671F163B50}" destId="{228FDC9D-E286-42C1-84CE-C1A1337795E5}" srcOrd="0" destOrd="0" presId="urn:microsoft.com/office/officeart/2018/2/layout/IconLabelList"/>
    <dgm:cxn modelId="{7527DBA0-878F-4CEF-8E73-68FD4E0E91E4}" type="presParOf" srcId="{70921BBD-D7A5-4D24-A48E-35DE79BE37AE}" destId="{F5B5DD27-43E2-4520-80FD-6F44FA1E75B5}" srcOrd="0" destOrd="0" presId="urn:microsoft.com/office/officeart/2018/2/layout/IconLabelList"/>
    <dgm:cxn modelId="{B94A8AB5-EAD0-44AD-ACDE-E66C642C95B1}" type="presParOf" srcId="{F5B5DD27-43E2-4520-80FD-6F44FA1E75B5}" destId="{91B08016-AA9D-475E-B138-C62D0344C2D4}" srcOrd="0" destOrd="0" presId="urn:microsoft.com/office/officeart/2018/2/layout/IconLabelList"/>
    <dgm:cxn modelId="{E1C3CA80-817E-49FD-9E15-E64A329223B9}" type="presParOf" srcId="{F5B5DD27-43E2-4520-80FD-6F44FA1E75B5}" destId="{4A38C26D-C5AB-49E2-81C3-AF9C0D5508B5}" srcOrd="1" destOrd="0" presId="urn:microsoft.com/office/officeart/2018/2/layout/IconLabelList"/>
    <dgm:cxn modelId="{33013C1A-743F-4895-97F4-25D5F2BCE4F3}" type="presParOf" srcId="{F5B5DD27-43E2-4520-80FD-6F44FA1E75B5}" destId="{228FDC9D-E286-42C1-84CE-C1A1337795E5}" srcOrd="2" destOrd="0" presId="urn:microsoft.com/office/officeart/2018/2/layout/IconLabelList"/>
    <dgm:cxn modelId="{D80C066A-F927-4722-8884-940593B76ABD}" type="presParOf" srcId="{70921BBD-D7A5-4D24-A48E-35DE79BE37AE}" destId="{D3D2D5D1-04B2-4F8A-A5AF-49EA8B92C853}" srcOrd="1" destOrd="0" presId="urn:microsoft.com/office/officeart/2018/2/layout/IconLabelList"/>
    <dgm:cxn modelId="{3DCF4B4E-D6D8-4B97-9CAB-12A9ED33F45F}" type="presParOf" srcId="{70921BBD-D7A5-4D24-A48E-35DE79BE37AE}" destId="{E7BFE4CF-2F2A-4C74-93CE-CF9960B964A4}" srcOrd="2" destOrd="0" presId="urn:microsoft.com/office/officeart/2018/2/layout/IconLabelList"/>
    <dgm:cxn modelId="{312312B8-E272-4329-83A3-98AD00B2F2B3}" type="presParOf" srcId="{E7BFE4CF-2F2A-4C74-93CE-CF9960B964A4}" destId="{57F2BCF5-BA54-4FC2-BA61-64E739A9C314}" srcOrd="0" destOrd="0" presId="urn:microsoft.com/office/officeart/2018/2/layout/IconLabelList"/>
    <dgm:cxn modelId="{2A8D3388-C157-4C2A-B567-7CF6CC716838}" type="presParOf" srcId="{E7BFE4CF-2F2A-4C74-93CE-CF9960B964A4}" destId="{0850803E-2AF5-4F52-9662-A1C977C6F316}" srcOrd="1" destOrd="0" presId="urn:microsoft.com/office/officeart/2018/2/layout/IconLabelList"/>
    <dgm:cxn modelId="{4B9FFD68-1708-46E0-9167-4CD6B4221B94}" type="presParOf" srcId="{E7BFE4CF-2F2A-4C74-93CE-CF9960B964A4}" destId="{F24554BD-DFC1-429C-B305-3E97E8B4686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08016-AA9D-475E-B138-C62D0344C2D4}">
      <dsp:nvSpPr>
        <dsp:cNvPr id="0" name=""/>
        <dsp:cNvSpPr/>
      </dsp:nvSpPr>
      <dsp:spPr>
        <a:xfrm>
          <a:off x="291936" y="649585"/>
          <a:ext cx="1835008" cy="2028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FDC9D-E286-42C1-84CE-C1A1337795E5}">
      <dsp:nvSpPr>
        <dsp:cNvPr id="0" name=""/>
        <dsp:cNvSpPr/>
      </dsp:nvSpPr>
      <dsp:spPr>
        <a:xfrm>
          <a:off x="33815" y="2578158"/>
          <a:ext cx="235125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nl-NL" sz="2400" kern="1200"/>
            <a:t>Boodschappen om meer naar huis te nemen</a:t>
          </a:r>
          <a:endParaRPr lang="en-US" sz="2400" kern="1200"/>
        </a:p>
      </dsp:txBody>
      <dsp:txXfrm>
        <a:off x="33815" y="2578158"/>
        <a:ext cx="2351250" cy="1123593"/>
      </dsp:txXfrm>
    </dsp:sp>
    <dsp:sp modelId="{57F2BCF5-BA54-4FC2-BA61-64E739A9C314}">
      <dsp:nvSpPr>
        <dsp:cNvPr id="0" name=""/>
        <dsp:cNvSpPr/>
      </dsp:nvSpPr>
      <dsp:spPr>
        <a:xfrm>
          <a:off x="3235038" y="697084"/>
          <a:ext cx="1474240" cy="1838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554BD-DFC1-429C-B305-3E97E8B4686F}">
      <dsp:nvSpPr>
        <dsp:cNvPr id="0" name=""/>
        <dsp:cNvSpPr/>
      </dsp:nvSpPr>
      <dsp:spPr>
        <a:xfrm>
          <a:off x="2796534" y="2530659"/>
          <a:ext cx="235125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nl-NL" sz="2400" kern="1200"/>
            <a:t>Wat ga je morgen veranderen in je eigen praktijk? </a:t>
          </a:r>
          <a:endParaRPr lang="en-US" sz="2400" kern="1200"/>
        </a:p>
      </dsp:txBody>
      <dsp:txXfrm>
        <a:off x="2796534" y="2530659"/>
        <a:ext cx="2351250" cy="112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AD1E4-153F-4970-9491-73D62B6E3927}" type="datetimeFigureOut">
              <a:rPr lang="nl-NL" smtClean="0"/>
              <a:t>18-4-2023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C059E-F221-473D-B9CF-8A914600744B}" type="slidenum">
              <a:rPr lang="nl-NL" smtClean="0"/>
              <a:t>‹nr.›</a:t>
            </a:fld>
            <a:endParaRPr lang="nl-NL"/>
          </a:p>
        </p:txBody>
      </p:sp>
    </p:spTree>
    <p:extLst>
      <p:ext uri="{BB962C8B-B14F-4D97-AF65-F5344CB8AC3E}">
        <p14:creationId xmlns:p14="http://schemas.microsoft.com/office/powerpoint/2010/main" val="28664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nhalatorgebruik.n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Welkom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Wie zitten er in de zaal: wijzelf, deelnemers</a:t>
            </a:r>
          </a:p>
          <a:p>
            <a:pPr marL="171450" indent="-171450">
              <a:buFontTx/>
              <a:buChar char="-"/>
            </a:pPr>
            <a:endParaRPr lang="nl-NL"/>
          </a:p>
          <a:p>
            <a:pPr marL="171450" indent="-171450">
              <a:buFontTx/>
              <a:buChar char="-"/>
            </a:pPr>
            <a:r>
              <a:rPr lang="nl-NL"/>
              <a:t>Wat gaan we doen?</a:t>
            </a:r>
          </a:p>
          <a:p>
            <a:pPr marL="171450" indent="-171450">
              <a:buFontTx/>
              <a:buChar char="-"/>
            </a:pPr>
            <a:r>
              <a:rPr lang="nl-NL"/>
              <a:t>Tijdsverdeling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Wanneer vragen stellen / eigen inbreng</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2</a:t>
            </a:fld>
            <a:endParaRPr lang="nl-NL"/>
          </a:p>
        </p:txBody>
      </p:sp>
    </p:spTree>
    <p:extLst>
      <p:ext uri="{BB962C8B-B14F-4D97-AF65-F5344CB8AC3E}">
        <p14:creationId xmlns:p14="http://schemas.microsoft.com/office/powerpoint/2010/main" val="211607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Na veel </a:t>
            </a:r>
            <a:r>
              <a:rPr lang="nl-NL" sz="1200" kern="1200" err="1">
                <a:solidFill>
                  <a:schemeClr val="tx1"/>
                </a:solidFill>
                <a:effectLst/>
                <a:latin typeface="+mn-lt"/>
                <a:ea typeface="+mn-ea"/>
                <a:cs typeface="+mn-cs"/>
              </a:rPr>
              <a:t>disucussiëren</a:t>
            </a:r>
            <a:r>
              <a:rPr lang="nl-NL" sz="1200" kern="1200">
                <a:solidFill>
                  <a:schemeClr val="tx1"/>
                </a:solidFill>
                <a:effectLst/>
                <a:latin typeface="+mn-lt"/>
                <a:ea typeface="+mn-ea"/>
                <a:cs typeface="+mn-cs"/>
              </a:rPr>
              <a:t> lezen zijn we tot een aantal uitgangspunten gekomen voor de werkafspraak:</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De patiënt wordt gestimuleerd medeverantwoordelijkheid te nemen voor het welslagen van de therapie;  </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voldoende inzicht in de ziekte en behandeling zijn daarbij essentieel</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De optimale match tussen inhalator en de karakteristieken van de patiënt is belangrijker voor het slagen van de therapie dan de werkzame stof binnen een klasse</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Bij de keuze van de juiste inhalator wordt deze volgorde gehanteerd: </a:t>
            </a:r>
          </a:p>
          <a:p>
            <a:r>
              <a:rPr lang="nl-NL" sz="1200" b="1" kern="1200">
                <a:solidFill>
                  <a:schemeClr val="tx1"/>
                </a:solidFill>
                <a:effectLst/>
                <a:latin typeface="+mn-lt"/>
                <a:ea typeface="+mn-ea"/>
                <a:cs typeface="+mn-cs"/>
              </a:rPr>
              <a:t>	Medicatieklasse </a:t>
            </a:r>
            <a:r>
              <a:rPr lang="nl-NL" sz="1200" kern="1200">
                <a:solidFill>
                  <a:schemeClr val="tx1"/>
                </a:solidFill>
                <a:effectLst/>
                <a:latin typeface="+mn-lt"/>
                <a:ea typeface="+mn-ea"/>
                <a:cs typeface="+mn-cs"/>
              </a:rPr>
              <a:t>(SABA, SAMA, LABA, LAMA, ICS)</a:t>
            </a:r>
            <a:r>
              <a:rPr lang="nl-NL" sz="1200" b="1" kern="1200">
                <a:solidFill>
                  <a:schemeClr val="tx1"/>
                </a:solidFill>
                <a:effectLst/>
                <a:latin typeface="+mn-lt"/>
                <a:ea typeface="+mn-ea"/>
                <a:cs typeface="+mn-cs"/>
              </a:rPr>
              <a:t> – toedieningsvorm </a:t>
            </a:r>
            <a:r>
              <a:rPr lang="nl-NL" sz="1200" kern="1200">
                <a:solidFill>
                  <a:schemeClr val="tx1"/>
                </a:solidFill>
                <a:effectLst/>
                <a:latin typeface="+mn-lt"/>
                <a:ea typeface="+mn-ea"/>
                <a:cs typeface="+mn-cs"/>
              </a:rPr>
              <a:t>(inhalator)</a:t>
            </a:r>
            <a:r>
              <a:rPr lang="nl-NL" sz="1200" b="1" kern="1200">
                <a:solidFill>
                  <a:schemeClr val="tx1"/>
                </a:solidFill>
                <a:effectLst/>
                <a:latin typeface="+mn-lt"/>
                <a:ea typeface="+mn-ea"/>
                <a:cs typeface="+mn-cs"/>
              </a:rPr>
              <a:t> – stofnaam – dosering</a:t>
            </a:r>
            <a:endParaRPr lang="nl-NL" sz="1200" kern="1200">
              <a:solidFill>
                <a:schemeClr val="tx1"/>
              </a:solidFill>
              <a:effectLst/>
              <a:latin typeface="+mn-lt"/>
              <a:ea typeface="+mn-ea"/>
              <a:cs typeface="+mn-cs"/>
            </a:endParaRPr>
          </a:p>
          <a:p>
            <a:pPr marL="171450" indent="-171450">
              <a:buFont typeface="Arial" panose="020B0604020202020204" pitchFamily="34" charset="0"/>
              <a:buChar char="•"/>
            </a:pPr>
            <a:r>
              <a:rPr lang="nl-NL"/>
              <a:t>Bij iedere inhalator hoort een eigen instructie</a:t>
            </a:r>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11</a:t>
            </a:fld>
            <a:endParaRPr lang="nl-NL"/>
          </a:p>
        </p:txBody>
      </p:sp>
    </p:spTree>
    <p:extLst>
      <p:ext uri="{BB962C8B-B14F-4D97-AF65-F5344CB8AC3E}">
        <p14:creationId xmlns:p14="http://schemas.microsoft.com/office/powerpoint/2010/main" val="132501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a:t>
            </a:r>
            <a:r>
              <a:rPr lang="nl-NL" baseline="0"/>
              <a:t> hebben als werkgroep de hele reis die de patiënt maakt onder de loep genomen, dus van het voorschrijven na de diagnose tot het langdurig gebruik thuis</a:t>
            </a:r>
          </a:p>
          <a:p>
            <a:endParaRPr lang="nl-NL"/>
          </a:p>
          <a:p>
            <a:r>
              <a:rPr lang="nl-NL"/>
              <a:t>Uitleg </a:t>
            </a:r>
            <a:r>
              <a:rPr lang="nl-NL" err="1"/>
              <a:t>patiëntenreis</a:t>
            </a:r>
            <a:r>
              <a:rPr lang="nl-NL"/>
              <a:t>; korte beschrijving.</a:t>
            </a:r>
            <a:r>
              <a:rPr lang="nl-NL" baseline="0"/>
              <a:t> W</a:t>
            </a:r>
            <a:r>
              <a:rPr lang="nl-NL"/>
              <a:t>ie zijn er allemaal betrokken bij die reis? Voorschrijver,</a:t>
            </a:r>
            <a:r>
              <a:rPr lang="nl-NL" baseline="0"/>
              <a:t> de POH, de apotheek, de </a:t>
            </a:r>
            <a:r>
              <a:rPr lang="nl-NL" baseline="0" err="1"/>
              <a:t>apothekersassisten</a:t>
            </a:r>
            <a:r>
              <a:rPr lang="nl-NL" baseline="0"/>
              <a:t>, de mensen in de tweede lijn, zoals de longarts / verpleegkundig specialist en longverpleegkundige</a:t>
            </a:r>
          </a:p>
          <a:p>
            <a:r>
              <a:rPr kumimoji="0" lang="nl-NL" sz="1200" b="0" i="0" u="none" strike="noStrike" kern="1200" cap="none" spc="0" normalizeH="0" baseline="0" noProof="0">
                <a:ln>
                  <a:noFill/>
                </a:ln>
                <a:solidFill>
                  <a:prstClr val="black"/>
                </a:solidFill>
                <a:effectLst/>
                <a:uLnTx/>
                <a:uFillTx/>
                <a:latin typeface="+mn-lt"/>
                <a:ea typeface="+mn-ea"/>
                <a:cs typeface="+mn-cs"/>
              </a:rPr>
              <a:t>Samenvattend: De reis omvat het hele traject van voorschrijven tot langdurige controles</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12</a:t>
            </a:fld>
            <a:endParaRPr lang="nl-NL"/>
          </a:p>
        </p:txBody>
      </p:sp>
    </p:spTree>
    <p:extLst>
      <p:ext uri="{BB962C8B-B14F-4D97-AF65-F5344CB8AC3E}">
        <p14:creationId xmlns:p14="http://schemas.microsoft.com/office/powerpoint/2010/main" val="260398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De </a:t>
            </a:r>
            <a:r>
              <a:rPr lang="nl-NL" err="1"/>
              <a:t>patiëntenreis</a:t>
            </a:r>
            <a:r>
              <a:rPr lang="nl-NL" baseline="0"/>
              <a:t> begint bij al de voorschrijver</a:t>
            </a:r>
          </a:p>
          <a:p>
            <a:pPr marL="171450" indent="-171450">
              <a:buFont typeface="Arial" panose="020B0604020202020204" pitchFamily="34" charset="0"/>
              <a:buChar char="•"/>
            </a:pPr>
            <a:r>
              <a:rPr lang="nl-NL" baseline="0"/>
              <a:t>Na het stellen van de diagnose astma of COPD komt het proces van voorschrijven</a:t>
            </a:r>
          </a:p>
          <a:p>
            <a:pPr marL="171450" indent="-171450">
              <a:buFont typeface="Arial" panose="020B0604020202020204" pitchFamily="34" charset="0"/>
              <a:buChar char="•"/>
            </a:pPr>
            <a:endParaRPr lang="nl-NL" baseline="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C059E-F221-473D-B9CF-8A91460074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72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Voorschrijven </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Wat verandert er voor de voorschrijver?</a:t>
            </a:r>
            <a:endParaRPr lang="nl-NL"/>
          </a:p>
          <a:p>
            <a:pPr marL="171450" indent="-171450">
              <a:buFont typeface="Arial" panose="020B0604020202020204" pitchFamily="34" charset="0"/>
              <a:buChar char="•"/>
            </a:pPr>
            <a:r>
              <a:rPr lang="nl-NL"/>
              <a:t>NHG standaard voor de keuze van de medicijnklasse op basis van de juiste diagnose</a:t>
            </a:r>
          </a:p>
          <a:p>
            <a:pPr marL="171450" indent="-171450">
              <a:buFont typeface="Arial" panose="020B0604020202020204" pitchFamily="34" charset="0"/>
              <a:buChar char="•"/>
            </a:pPr>
            <a:r>
              <a:rPr lang="nl-NL"/>
              <a:t>Gebruikt de patiënt al een inhalator effectief? Kies dan bij voorkeur iets uit dezelfde ‘straat’ of inhalator met dezelfde basistechniek</a:t>
            </a:r>
          </a:p>
          <a:p>
            <a:pPr marL="171450" indent="-171450">
              <a:buFont typeface="Arial" panose="020B0604020202020204" pitchFamily="34" charset="0"/>
              <a:buChar char="•"/>
            </a:pPr>
            <a:r>
              <a:rPr lang="nl-NL"/>
              <a:t>Keuze van de passende inhalator m.b.v. inhalatiemedicatie.nl </a:t>
            </a:r>
          </a:p>
          <a:p>
            <a:pPr marL="171450" indent="-171450">
              <a:buFont typeface="Arial" panose="020B0604020202020204" pitchFamily="34" charset="0"/>
              <a:buChar char="•"/>
            </a:pPr>
            <a:r>
              <a:rPr lang="nl-NL"/>
              <a:t>De patiënt voorbereiden / ‘primen’  op instructie en dus tijd nemen; ook zelf ophalen !</a:t>
            </a: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14</a:t>
            </a:fld>
            <a:endParaRPr lang="nl-NL"/>
          </a:p>
        </p:txBody>
      </p:sp>
    </p:spTree>
    <p:extLst>
      <p:ext uri="{BB962C8B-B14F-4D97-AF65-F5344CB8AC3E}">
        <p14:creationId xmlns:p14="http://schemas.microsoft.com/office/powerpoint/2010/main" val="66773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Er komen steeds meer inhalatoren</a:t>
            </a:r>
          </a:p>
          <a:p>
            <a:pPr marL="171450" indent="-171450">
              <a:buFont typeface="Arial" panose="020B0604020202020204" pitchFamily="34" charset="0"/>
              <a:buChar char="•"/>
            </a:pPr>
            <a:r>
              <a:rPr lang="nl-NL"/>
              <a:t>Dat heeft voor – maar ook nadelen. </a:t>
            </a:r>
          </a:p>
          <a:p>
            <a:pPr marL="171450" indent="-171450">
              <a:buFont typeface="Arial" panose="020B0604020202020204" pitchFamily="34" charset="0"/>
              <a:buChar char="•"/>
            </a:pPr>
            <a:r>
              <a:rPr lang="nl-NL"/>
              <a:t>Het voordeel is dat er steeds meer mogelijkheden komen om voor de patiënt een passende inhalator te vinden. </a:t>
            </a:r>
          </a:p>
          <a:p>
            <a:pPr marL="171450" indent="-171450">
              <a:buFont typeface="Arial" panose="020B0604020202020204" pitchFamily="34" charset="0"/>
              <a:buChar char="•"/>
            </a:pPr>
            <a:r>
              <a:rPr lang="nl-NL"/>
              <a:t>Het grote nadeel is dat we door de bomen het bos niet meer zien. Wie weet nog wat te kiezen?</a:t>
            </a:r>
          </a:p>
          <a:p>
            <a:pPr marL="171450" indent="-171450">
              <a:buFont typeface="Arial" panose="020B0604020202020204" pitchFamily="34" charset="0"/>
              <a:buChar char="•"/>
            </a:pPr>
            <a:r>
              <a:rPr lang="nl-NL"/>
              <a:t>Om in de veelheid aan inhalatoren wegwijs te worden hebben we een keuzesysteem ontwikkeld</a:t>
            </a:r>
          </a:p>
          <a:p>
            <a:pPr marL="171450" indent="-171450">
              <a:buFont typeface="Arial" panose="020B0604020202020204" pitchFamily="34" charset="0"/>
              <a:buChar char="•"/>
            </a:pPr>
            <a:r>
              <a:rPr lang="nl-NL"/>
              <a:t>Zie volgende dia</a:t>
            </a:r>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15</a:t>
            </a:fld>
            <a:endParaRPr lang="nl-NL"/>
          </a:p>
        </p:txBody>
      </p:sp>
    </p:spTree>
    <p:extLst>
      <p:ext uri="{BB962C8B-B14F-4D97-AF65-F5344CB8AC3E}">
        <p14:creationId xmlns:p14="http://schemas.microsoft.com/office/powerpoint/2010/main" val="368419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mn-lt"/>
                <a:ea typeface="+mn-ea"/>
                <a:cs typeface="+mn-cs"/>
              </a:rPr>
              <a:t>Introductie: hoe kom je tot de goede match tussen patiënt en inhalator; uitgaan van het device i.c.m. de </a:t>
            </a:r>
            <a:r>
              <a:rPr kumimoji="0" lang="nl-NL" sz="2800" b="0" i="0" u="none" strike="noStrike" kern="1200" cap="none" spc="0" normalizeH="0" baseline="0" noProof="0" err="1">
                <a:ln>
                  <a:noFill/>
                </a:ln>
                <a:solidFill>
                  <a:prstClr val="black"/>
                </a:solidFill>
                <a:effectLst/>
                <a:uLnTx/>
                <a:uFillTx/>
                <a:latin typeface="+mn-lt"/>
                <a:ea typeface="+mn-ea"/>
                <a:cs typeface="+mn-cs"/>
              </a:rPr>
              <a:t>patiëntenkarakteristieken</a:t>
            </a:r>
            <a:endParaRPr kumimoji="0" lang="nl-NL" sz="28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mn-lt"/>
                <a:ea typeface="+mn-ea"/>
                <a:cs typeface="+mn-cs"/>
              </a:rPr>
              <a:t>In grote lijnen doornemen; komt in IMIS training nader aan de orde</a:t>
            </a:r>
          </a:p>
          <a:p>
            <a:pPr marL="685800" indent="-685800">
              <a:buFont typeface="Arial" panose="020B0604020202020204" pitchFamily="34" charset="0"/>
              <a:buChar char="•"/>
            </a:pPr>
            <a:r>
              <a:rPr lang="nl-NL" sz="5400"/>
              <a:t>Eerst kiezen voor een passend device in relatie tot de karakteristieken </a:t>
            </a:r>
            <a:r>
              <a:rPr lang="nl-NL" sz="5400" err="1"/>
              <a:t>vn</a:t>
            </a:r>
            <a:r>
              <a:rPr lang="nl-NL" sz="5400"/>
              <a:t> de patiënt</a:t>
            </a:r>
          </a:p>
          <a:p>
            <a:pPr marL="685800" indent="-685800">
              <a:buFont typeface="Arial" panose="020B0604020202020204" pitchFamily="34" charset="0"/>
              <a:buChar char="•"/>
            </a:pPr>
            <a:r>
              <a:rPr lang="nl-NL" sz="5400"/>
              <a:t>Kan de patiënt maximaal uitademen? (noodzakelijk bij iedere </a:t>
            </a:r>
            <a:r>
              <a:rPr lang="nl-NL" sz="5400" err="1"/>
              <a:t>inhalatiemanouevre</a:t>
            </a:r>
            <a:r>
              <a:rPr lang="nl-NL" sz="5400"/>
              <a:t> )</a:t>
            </a:r>
          </a:p>
          <a:p>
            <a:pPr marL="685800" indent="-685800">
              <a:buFont typeface="Arial" panose="020B0604020202020204" pitchFamily="34" charset="0"/>
              <a:buChar char="•"/>
            </a:pPr>
            <a:r>
              <a:rPr lang="nl-NL" sz="5400"/>
              <a:t>Kan de patiënt de adem 10 seconden vasthouden?</a:t>
            </a:r>
          </a:p>
          <a:p>
            <a:pPr marL="685800" indent="-685800">
              <a:buFont typeface="Arial" panose="020B0604020202020204" pitchFamily="34" charset="0"/>
              <a:buChar char="•"/>
            </a:pPr>
            <a:r>
              <a:rPr lang="nl-NL" sz="5400"/>
              <a:t>Kan de patiënt met voldoende kracht inademen?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a:ln>
                <a:noFill/>
              </a:ln>
              <a:solidFill>
                <a:prstClr val="black"/>
              </a:solidFill>
              <a:effectLst/>
              <a:uLnTx/>
              <a:uFillTx/>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C059E-F221-473D-B9CF-8A91460074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44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Demonstatie website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2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a:t>
            </a:r>
            <a:r>
              <a:rPr kumimoji="0" lang="nl-NL" sz="1200" b="0" i="0" u="none" strike="noStrike" kern="1200" cap="none" spc="0" normalizeH="0" baseline="0" noProof="0" err="1">
                <a:ln>
                  <a:noFill/>
                </a:ln>
                <a:solidFill>
                  <a:prstClr val="black"/>
                </a:solidFill>
                <a:effectLst/>
                <a:uLnTx/>
                <a:uFillTx/>
                <a:latin typeface="+mn-lt"/>
                <a:ea typeface="+mn-ea"/>
                <a:cs typeface="+mn-cs"/>
              </a:rPr>
              <a:t>Coolblue</a:t>
            </a:r>
            <a:r>
              <a:rPr kumimoji="0" lang="nl-NL" sz="1200" b="0" i="0" u="none" strike="noStrike" kern="1200" cap="none" spc="0" normalizeH="0" baseline="0" noProof="0">
                <a:ln>
                  <a:noFill/>
                </a:ln>
                <a:solidFill>
                  <a:prstClr val="black"/>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Onafhankelijkheid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Preferentiebeleid zorgverzekeraars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Linken naar inhalatorgebruik.nl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Onderhoud / </a:t>
            </a:r>
            <a:r>
              <a:rPr kumimoji="0" lang="nl-NL" sz="1200" b="0" i="0" u="none" strike="noStrike" kern="1200" cap="none" spc="0" normalizeH="0" baseline="0" noProof="0" err="1">
                <a:ln>
                  <a:noFill/>
                </a:ln>
                <a:solidFill>
                  <a:prstClr val="black"/>
                </a:solidFill>
                <a:effectLst/>
                <a:uLnTx/>
                <a:uFillTx/>
                <a:latin typeface="+mn-lt"/>
                <a:ea typeface="+mn-ea"/>
                <a:cs typeface="+mn-cs"/>
              </a:rPr>
              <a:t>uptodate</a:t>
            </a:r>
            <a:r>
              <a:rPr kumimoji="0" lang="nl-NL" sz="1200" b="0" i="0" u="none" strike="noStrike" kern="1200" cap="none" spc="0" normalizeH="0" baseline="0" noProof="0">
                <a:ln>
                  <a:noFill/>
                </a:ln>
                <a:solidFill>
                  <a:prstClr val="black"/>
                </a:solidFill>
                <a:effectLst/>
                <a:uLnTx/>
                <a:uFillTx/>
                <a:latin typeface="+mn-lt"/>
                <a:ea typeface="+mn-ea"/>
                <a:cs typeface="+mn-cs"/>
              </a:rPr>
              <a:t> houden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Op- of aanmerkingen via link</a:t>
            </a: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17</a:t>
            </a:fld>
            <a:endParaRPr lang="nl-NL"/>
          </a:p>
        </p:txBody>
      </p:sp>
    </p:spTree>
    <p:extLst>
      <p:ext uri="{BB962C8B-B14F-4D97-AF65-F5344CB8AC3E}">
        <p14:creationId xmlns:p14="http://schemas.microsoft.com/office/powerpoint/2010/main" val="3188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definitieve keuze van de inhalator</a:t>
            </a:r>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18</a:t>
            </a:fld>
            <a:endParaRPr lang="nl-NL"/>
          </a:p>
        </p:txBody>
      </p:sp>
    </p:spTree>
    <p:extLst>
      <p:ext uri="{BB962C8B-B14F-4D97-AF65-F5344CB8AC3E}">
        <p14:creationId xmlns:p14="http://schemas.microsoft.com/office/powerpoint/2010/main" val="1917390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Definitieve keuze en </a:t>
            </a:r>
            <a:r>
              <a:rPr lang="nl-NL" b="1"/>
              <a:t>eerste instructie </a:t>
            </a:r>
            <a:r>
              <a:rPr lang="nl-NL"/>
              <a:t>door POH</a:t>
            </a:r>
          </a:p>
          <a:p>
            <a:pPr marL="171450" indent="-171450">
              <a:buFont typeface="Arial" panose="020B0604020202020204" pitchFamily="34" charset="0"/>
              <a:buChar char="•"/>
            </a:pPr>
            <a:r>
              <a:rPr lang="nl-NL"/>
              <a:t>Maak een goede afspraak binnen uw praktijk: wie doet wat?</a:t>
            </a:r>
          </a:p>
          <a:p>
            <a:pPr marL="171450" indent="-171450">
              <a:buFont typeface="Arial" panose="020B0604020202020204" pitchFamily="34" charset="0"/>
              <a:buChar char="•"/>
            </a:pPr>
            <a:r>
              <a:rPr lang="nl-NL"/>
              <a:t>Eventueel recept: MET EERSTE INSTRUCTIE</a:t>
            </a:r>
          </a:p>
          <a:p>
            <a:pPr marL="171450" indent="-171450">
              <a:buFont typeface="Arial" panose="020B0604020202020204" pitchFamily="34" charset="0"/>
              <a:buChar char="•"/>
            </a:pPr>
            <a:r>
              <a:rPr lang="nl-NL"/>
              <a:t>IRW methode: komt in IMIS training aan de orde ( zie ook volgende 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t>Placebomateriaal</a:t>
            </a:r>
            <a:r>
              <a:rPr lang="nl-NL" baseline="0"/>
              <a:t> / </a:t>
            </a:r>
            <a:r>
              <a:rPr lang="nl-NL">
                <a:hlinkClick r:id="rId3"/>
              </a:rPr>
              <a:t>www.inhalatorgebruik.nl</a:t>
            </a:r>
            <a:r>
              <a:rPr lang="nl-NL"/>
              <a:t> </a:t>
            </a:r>
          </a:p>
          <a:p>
            <a:pPr marL="171450" indent="-171450">
              <a:buFont typeface="Arial" panose="020B0604020202020204" pitchFamily="34" charset="0"/>
              <a:buChar char="•"/>
            </a:pPr>
            <a:r>
              <a:rPr lang="nl-NL"/>
              <a:t>Inhalatiepas</a:t>
            </a:r>
          </a:p>
          <a:p>
            <a:pPr marL="171450" indent="-171450">
              <a:buFont typeface="Arial" panose="020B0604020202020204" pitchFamily="34" charset="0"/>
              <a:buChar char="•"/>
            </a:pPr>
            <a:r>
              <a:rPr lang="nl-NL"/>
              <a:t>Patiëntenkaart (schriftelijke instructie)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C059E-F221-473D-B9CF-8A91460074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177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Voordoen: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 voert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 (zonder uitleg)</a:t>
            </a:r>
            <a:endParaRPr lang="nl-NL" sz="200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Uitleggen: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voert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 en legt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a:t>
            </a: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Benoemen: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patiënt benoemt,  de zorgverlener voert uit</a:t>
            </a:r>
            <a:endParaRPr lang="nl-NL" sz="200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Zelf doen: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patiënt voert uit</a:t>
            </a: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Feedback: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 geeft feedback</a:t>
            </a:r>
            <a:endParaRPr lang="nl-NL" sz="2000">
              <a:latin typeface="Times New Roman" panose="02020603050405020304" pitchFamily="18" charset="0"/>
              <a:ea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20</a:t>
            </a:fld>
            <a:endParaRPr lang="nl-NL"/>
          </a:p>
        </p:txBody>
      </p:sp>
    </p:spTree>
    <p:extLst>
      <p:ext uri="{BB962C8B-B14F-4D97-AF65-F5344CB8AC3E}">
        <p14:creationId xmlns:p14="http://schemas.microsoft.com/office/powerpoint/2010/main" val="108277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3</a:t>
            </a:fld>
            <a:endParaRPr lang="nl-NL"/>
          </a:p>
        </p:txBody>
      </p:sp>
    </p:spTree>
    <p:extLst>
      <p:ext uri="{BB962C8B-B14F-4D97-AF65-F5344CB8AC3E}">
        <p14:creationId xmlns:p14="http://schemas.microsoft.com/office/powerpoint/2010/main" val="2896940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Inhalatiepas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Lang over gedacht of we dat wel of niet zouden moeten doen. We moesten op een of andere manier gaan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Er zijn veel ervaringen met boekjes, kaartjes, briefje, en die zijn niet allemaal even positief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We hebben ook gedacht aan digitale oplossingen, zoals VIP-LIVE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Toch eerst keuze voor een kaartje; is ook voor de patiënt tastbaar; helpt mogelijk ook bij nemen van medeverantwoordelijkheid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mn-lt"/>
                <a:ea typeface="+mn-ea"/>
                <a:cs typeface="+mn-cs"/>
              </a:rPr>
              <a:t>-   Ervaringen opdoen in de praktijk; hoe werkt het; wat te doen als mensen hem vergeten zijn, enz.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mn-lt"/>
                <a:ea typeface="+mn-ea"/>
                <a:cs typeface="+mn-cs"/>
              </a:rPr>
              <a:t>Uitdelen</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21</a:t>
            </a:fld>
            <a:endParaRPr lang="nl-NL"/>
          </a:p>
        </p:txBody>
      </p:sp>
    </p:spTree>
    <p:extLst>
      <p:ext uri="{BB962C8B-B14F-4D97-AF65-F5344CB8AC3E}">
        <p14:creationId xmlns:p14="http://schemas.microsoft.com/office/powerpoint/2010/main" val="461763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We hebben</a:t>
            </a:r>
            <a:r>
              <a:rPr lang="nl-NL" baseline="0"/>
              <a:t> ook veel aandacht proberen te geven aan de rol en medeverantwoordelijkheid van de patiënt.</a:t>
            </a:r>
          </a:p>
          <a:p>
            <a:pPr marL="171450" indent="-171450">
              <a:buFont typeface="Arial" panose="020B0604020202020204" pitchFamily="34" charset="0"/>
              <a:buChar char="•"/>
            </a:pPr>
            <a:r>
              <a:rPr lang="nl-NL" baseline="0"/>
              <a:t>Daarom hebben we op de achterzijde van de pas vragen geformuleerd die de patiënt stimuleren om ook te vragen om hulp of instructie</a:t>
            </a:r>
          </a:p>
          <a:p>
            <a:pPr marL="171450" indent="-171450">
              <a:buFont typeface="Arial" panose="020B0604020202020204" pitchFamily="34" charset="0"/>
              <a:buChar char="•"/>
            </a:pPr>
            <a:r>
              <a:rPr lang="nl-NL" baseline="0"/>
              <a:t>Doornemen </a:t>
            </a:r>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22</a:t>
            </a:fld>
            <a:endParaRPr lang="nl-NL"/>
          </a:p>
        </p:txBody>
      </p:sp>
    </p:spTree>
    <p:extLst>
      <p:ext uri="{BB962C8B-B14F-4D97-AF65-F5344CB8AC3E}">
        <p14:creationId xmlns:p14="http://schemas.microsoft.com/office/powerpoint/2010/main" val="150000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a:t>De volgende stap in de  reis van de patiënt:</a:t>
            </a:r>
          </a:p>
          <a:p>
            <a:r>
              <a:rPr lang="nl-NL" baseline="0"/>
              <a:t>Het ophalen van de medicatie bij de apotheek</a:t>
            </a:r>
          </a:p>
          <a:p>
            <a:r>
              <a:rPr lang="nl-NL" baseline="0"/>
              <a:t>Als het goed is </a:t>
            </a:r>
            <a:r>
              <a:rPr lang="nl-NL" baseline="0" err="1"/>
              <a:t>is</a:t>
            </a:r>
            <a:r>
              <a:rPr lang="nl-NL" baseline="0"/>
              <a:t> de patiënt voorbereid op het feit dat zij instructie krijgt en daar tijd voor moet uittrekken</a:t>
            </a:r>
            <a:endParaRPr lang="nl-NL"/>
          </a:p>
          <a:p>
            <a:r>
              <a:rPr lang="nl-NL"/>
              <a:t>Eerste</a:t>
            </a:r>
            <a:r>
              <a:rPr lang="nl-NL" baseline="0"/>
              <a:t> uitgifte en tweede instructie ( of indien op het recept vermeld de EERSTE INSTRUCTIE)</a:t>
            </a:r>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23</a:t>
            </a:fld>
            <a:endParaRPr lang="nl-NL"/>
          </a:p>
        </p:txBody>
      </p:sp>
    </p:spTree>
    <p:extLst>
      <p:ext uri="{BB962C8B-B14F-4D97-AF65-F5344CB8AC3E}">
        <p14:creationId xmlns:p14="http://schemas.microsoft.com/office/powerpoint/2010/main" val="3956028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a:t>
            </a:r>
            <a:r>
              <a:rPr lang="nl-NL" baseline="30000"/>
              <a:t>e</a:t>
            </a:r>
            <a:r>
              <a:rPr lang="nl-NL"/>
              <a:t> of 2</a:t>
            </a:r>
            <a:r>
              <a:rPr lang="nl-NL" baseline="30000"/>
              <a:t>e</a:t>
            </a:r>
            <a:r>
              <a:rPr lang="nl-NL"/>
              <a:t> instructie</a:t>
            </a:r>
          </a:p>
          <a:p>
            <a:r>
              <a:rPr lang="nl-NL"/>
              <a:t>Gebruik eigen medicatie: de patiënt heeft</a:t>
            </a:r>
            <a:r>
              <a:rPr lang="nl-NL" baseline="0"/>
              <a:t> nu een eigen inhalator</a:t>
            </a:r>
            <a:endParaRPr lang="nl-NL"/>
          </a:p>
          <a:p>
            <a:r>
              <a:rPr lang="nl-NL"/>
              <a:t>IRW methode</a:t>
            </a:r>
          </a:p>
          <a:p>
            <a:r>
              <a:rPr lang="nl-NL"/>
              <a:t>Inhalatiepas </a:t>
            </a:r>
          </a:p>
          <a:p>
            <a:r>
              <a:rPr lang="nl-NL"/>
              <a:t>Patiëntenkaart</a:t>
            </a:r>
          </a:p>
          <a:p>
            <a:r>
              <a:rPr lang="nl-NL"/>
              <a:t>Servicebericht na enkele dagen</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24</a:t>
            </a:fld>
            <a:endParaRPr lang="nl-NL"/>
          </a:p>
        </p:txBody>
      </p:sp>
    </p:spTree>
    <p:extLst>
      <p:ext uri="{BB962C8B-B14F-4D97-AF65-F5344CB8AC3E}">
        <p14:creationId xmlns:p14="http://schemas.microsoft.com/office/powerpoint/2010/main" val="152991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3</a:t>
            </a:r>
            <a:r>
              <a:rPr lang="nl-NL" b="1" baseline="30000"/>
              <a:t>e</a:t>
            </a:r>
            <a:r>
              <a:rPr lang="nl-NL" b="1"/>
              <a:t> instructie </a:t>
            </a:r>
            <a:r>
              <a:rPr lang="nl-NL"/>
              <a:t>bij de tweede uitgifte door apotheek</a:t>
            </a:r>
          </a:p>
          <a:p>
            <a:r>
              <a:rPr lang="nl-NL"/>
              <a:t>Bij onvoldoende resultaat of :</a:t>
            </a:r>
          </a:p>
          <a:p>
            <a:r>
              <a:rPr lang="nl-NL"/>
              <a:t>-	4</a:t>
            </a:r>
            <a:r>
              <a:rPr lang="nl-NL" baseline="30000"/>
              <a:t>e</a:t>
            </a:r>
            <a:r>
              <a:rPr lang="nl-NL"/>
              <a:t> instructie binnen enkele weken door apotheek</a:t>
            </a:r>
          </a:p>
          <a:p>
            <a:r>
              <a:rPr lang="nl-NL"/>
              <a:t>-	Contact opnemen met voorschrijver met voorstel</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25</a:t>
            </a:fld>
            <a:endParaRPr lang="nl-NL"/>
          </a:p>
        </p:txBody>
      </p:sp>
    </p:spTree>
    <p:extLst>
      <p:ext uri="{BB962C8B-B14F-4D97-AF65-F5344CB8AC3E}">
        <p14:creationId xmlns:p14="http://schemas.microsoft.com/office/powerpoint/2010/main" val="784865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48AD7E"/>
                </a:solidFill>
              </a:rPr>
              <a:t>- Jaarcontrole door de apotheek</a:t>
            </a:r>
            <a:endParaRPr lang="nl-NL"/>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26</a:t>
            </a:fld>
            <a:endParaRPr lang="nl-NL"/>
          </a:p>
        </p:txBody>
      </p:sp>
    </p:spTree>
    <p:extLst>
      <p:ext uri="{BB962C8B-B14F-4D97-AF65-F5344CB8AC3E}">
        <p14:creationId xmlns:p14="http://schemas.microsoft.com/office/powerpoint/2010/main" val="232048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‘Primen’ door de voorschrijver, maar ook iedere betrokkene</a:t>
            </a:r>
          </a:p>
          <a:p>
            <a:r>
              <a:rPr lang="nl-NL"/>
              <a:t>Iedereen benoemt het belang van instructie en de herhaling ervan</a:t>
            </a:r>
          </a:p>
          <a:p>
            <a:r>
              <a:rPr lang="nl-NL"/>
              <a:t>Vastleggen van de resultaten in HIS, ZIS, AIS</a:t>
            </a:r>
          </a:p>
          <a:p>
            <a:r>
              <a:rPr lang="nl-NL"/>
              <a:t>Terugkoppelen naar voorschrijver:</a:t>
            </a:r>
          </a:p>
          <a:p>
            <a:r>
              <a:rPr lang="nl-NL"/>
              <a:t>Wijzigingen en praktische problemen </a:t>
            </a:r>
          </a:p>
          <a:p>
            <a:r>
              <a:rPr lang="nl-NL"/>
              <a:t>Uitleveren ander inhalator/medicatie </a:t>
            </a:r>
          </a:p>
          <a:p>
            <a:r>
              <a:rPr lang="nl-NL"/>
              <a:t>Niet lukken van de juiste inhalatietechniek met een voorstel tot wijziging</a:t>
            </a: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28</a:t>
            </a:fld>
            <a:endParaRPr lang="nl-NL"/>
          </a:p>
        </p:txBody>
      </p:sp>
    </p:spTree>
    <p:extLst>
      <p:ext uri="{BB962C8B-B14F-4D97-AF65-F5344CB8AC3E}">
        <p14:creationId xmlns:p14="http://schemas.microsoft.com/office/powerpoint/2010/main" val="3423475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Mocht u nou helemaal vergeten zijn wat we afspreken: </a:t>
            </a:r>
          </a:p>
          <a:p>
            <a:r>
              <a:rPr lang="nl-NL"/>
              <a:t>Alle </a:t>
            </a:r>
            <a:r>
              <a:rPr lang="nl-NL" err="1"/>
              <a:t>afpraken</a:t>
            </a:r>
            <a:r>
              <a:rPr lang="nl-NL"/>
              <a:t> zijn vastgelegd in de werkafspraak; plaatje alleen om te laten zien hoe het er uitziet</a:t>
            </a:r>
          </a:p>
          <a:p>
            <a:endParaRPr lang="nl-NL"/>
          </a:p>
          <a:p>
            <a:r>
              <a:rPr lang="nl-NL"/>
              <a:t>Uitdelen werkafspraak</a:t>
            </a:r>
          </a:p>
          <a:p>
            <a:endParaRPr lang="nl-NL"/>
          </a:p>
          <a:p>
            <a:r>
              <a:rPr lang="nl-NL"/>
              <a:t>Werkafspraak komt op de website </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29</a:t>
            </a:fld>
            <a:endParaRPr lang="nl-NL"/>
          </a:p>
        </p:txBody>
      </p:sp>
    </p:spTree>
    <p:extLst>
      <p:ext uri="{BB962C8B-B14F-4D97-AF65-F5344CB8AC3E}">
        <p14:creationId xmlns:p14="http://schemas.microsoft.com/office/powerpoint/2010/main" val="228945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30</a:t>
            </a:fld>
            <a:endParaRPr lang="nl-NL"/>
          </a:p>
        </p:txBody>
      </p:sp>
    </p:spTree>
    <p:extLst>
      <p:ext uri="{BB962C8B-B14F-4D97-AF65-F5344CB8AC3E}">
        <p14:creationId xmlns:p14="http://schemas.microsoft.com/office/powerpoint/2010/main" val="109949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Aparte presentatie</a:t>
            </a:r>
          </a:p>
          <a:p>
            <a:r>
              <a:rPr lang="nl-NL"/>
              <a:t>Wel/geen e-</a:t>
            </a:r>
            <a:r>
              <a:rPr lang="nl-NL" err="1"/>
              <a:t>learning</a:t>
            </a:r>
            <a:r>
              <a:rPr lang="nl-NL"/>
              <a:t> gedaan?</a:t>
            </a:r>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31</a:t>
            </a:fld>
            <a:endParaRPr lang="nl-NL"/>
          </a:p>
        </p:txBody>
      </p:sp>
    </p:spTree>
    <p:extLst>
      <p:ext uri="{BB962C8B-B14F-4D97-AF65-F5344CB8AC3E}">
        <p14:creationId xmlns:p14="http://schemas.microsoft.com/office/powerpoint/2010/main" val="3452216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4</a:t>
            </a:fld>
            <a:endParaRPr lang="nl-NL"/>
          </a:p>
        </p:txBody>
      </p:sp>
    </p:spTree>
    <p:extLst>
      <p:ext uri="{BB962C8B-B14F-4D97-AF65-F5344CB8AC3E}">
        <p14:creationId xmlns:p14="http://schemas.microsoft.com/office/powerpoint/2010/main" val="3129132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Door met </a:t>
            </a:r>
            <a:r>
              <a:rPr lang="nl-NL" err="1"/>
              <a:t>Kahoot</a:t>
            </a:r>
            <a:r>
              <a:rPr lang="nl-NL"/>
              <a:t>, of opnieuw inloggen??</a:t>
            </a:r>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32</a:t>
            </a:fld>
            <a:endParaRPr lang="nl-NL"/>
          </a:p>
        </p:txBody>
      </p:sp>
    </p:spTree>
    <p:extLst>
      <p:ext uri="{BB962C8B-B14F-4D97-AF65-F5344CB8AC3E}">
        <p14:creationId xmlns:p14="http://schemas.microsoft.com/office/powerpoint/2010/main" val="1849283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Gedragsverandering kost tijd; we realiseren ons heel goed dat het niet morgen allemaal geregeld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Ook patiënten zullen moeten wennen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Blijf communiceren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Wat helpt om het te laten slagen? Succesfactoren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Wat zorgt dat het mogelijk niet gaat lukken? Barrières?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Rol van de patiënt in het geheel</a:t>
            </a: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33</a:t>
            </a:fld>
            <a:endParaRPr lang="nl-NL"/>
          </a:p>
        </p:txBody>
      </p:sp>
    </p:spTree>
    <p:extLst>
      <p:ext uri="{BB962C8B-B14F-4D97-AF65-F5344CB8AC3E}">
        <p14:creationId xmlns:p14="http://schemas.microsoft.com/office/powerpoint/2010/main" val="1801909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t>Hoe houden we elkaar aan de gemaakte afspraken?</a:t>
            </a:r>
          </a:p>
          <a:p>
            <a:pPr marL="171450" indent="-171450">
              <a:buFont typeface="Arial" panose="020B0604020202020204" pitchFamily="34" charset="0"/>
              <a:buChar char="•"/>
            </a:pPr>
            <a:r>
              <a:rPr lang="nl-NL"/>
              <a:t>Bereikbaarheid projectgroep / helpdesk</a:t>
            </a:r>
          </a:p>
          <a:p>
            <a:pPr marL="171450" indent="-171450">
              <a:buFont typeface="Arial" panose="020B0604020202020204" pitchFamily="34" charset="0"/>
              <a:buChar char="•"/>
            </a:pPr>
            <a:r>
              <a:rPr lang="nl-NL" err="1"/>
              <a:t>Mystery</a:t>
            </a:r>
            <a:r>
              <a:rPr lang="nl-NL"/>
              <a:t> </a:t>
            </a:r>
            <a:r>
              <a:rPr lang="nl-NL" err="1"/>
              <a:t>guest</a:t>
            </a:r>
            <a:r>
              <a:rPr lang="nl-NL"/>
              <a:t>?</a:t>
            </a:r>
          </a:p>
          <a:p>
            <a:pPr marL="171450" indent="-171450">
              <a:buFont typeface="Arial" panose="020B0604020202020204" pitchFamily="34" charset="0"/>
              <a:buChar char="•"/>
            </a:pPr>
            <a:r>
              <a:rPr lang="nl-NL"/>
              <a:t>Nieuwsbrief via website</a:t>
            </a:r>
          </a:p>
          <a:p>
            <a:pPr marL="171450" indent="-171450">
              <a:buFont typeface="Arial" panose="020B0604020202020204" pitchFamily="34" charset="0"/>
              <a:buChar char="•"/>
            </a:pPr>
            <a:r>
              <a:rPr lang="nl-NL"/>
              <a:t>Evaluatiemoment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a:p>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34</a:t>
            </a:fld>
            <a:endParaRPr lang="nl-NL"/>
          </a:p>
        </p:txBody>
      </p:sp>
    </p:spTree>
    <p:extLst>
      <p:ext uri="{BB962C8B-B14F-4D97-AF65-F5344CB8AC3E}">
        <p14:creationId xmlns:p14="http://schemas.microsoft.com/office/powerpoint/2010/main" val="37808980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t>Boodschappen</a:t>
            </a:r>
            <a:r>
              <a:rPr lang="nl-NL" baseline="0"/>
              <a:t> om mee naar huis te nemen: n</a:t>
            </a:r>
            <a:r>
              <a:rPr lang="nl-NL"/>
              <a:t>a een avond winkelen nemen we ook een of meerdere</a:t>
            </a:r>
            <a:r>
              <a:rPr lang="nl-NL" baseline="0"/>
              <a:t> boodschappen mee naar huis</a:t>
            </a:r>
          </a:p>
          <a:p>
            <a:pPr marL="171450" indent="-171450">
              <a:buFontTx/>
              <a:buChar char="-"/>
            </a:pPr>
            <a:r>
              <a:rPr lang="nl-NL" baseline="0"/>
              <a:t>We moeten het met z’n allen doen</a:t>
            </a:r>
          </a:p>
          <a:p>
            <a:pPr marL="171450" indent="-171450">
              <a:buFontTx/>
              <a:buChar char="-"/>
            </a:pPr>
            <a:r>
              <a:rPr lang="nl-NL" baseline="0"/>
              <a:t>Houd de patiënt op de hoogte, communiceer ( primen, inhalatiepas, vragen stellen)</a:t>
            </a:r>
          </a:p>
          <a:p>
            <a:pPr marL="171450" indent="-171450">
              <a:buFontTx/>
              <a:buChar char="-"/>
            </a:pPr>
            <a:r>
              <a:rPr lang="nl-NL" baseline="0"/>
              <a:t>Houd elkaar op de hoogte, communiceer ( wijzigingen, onduidelijkheden) </a:t>
            </a:r>
          </a:p>
          <a:p>
            <a:pPr marL="171450" indent="-171450">
              <a:buFontTx/>
              <a:buChar char="-"/>
            </a:pPr>
            <a:r>
              <a:rPr lang="nl-NL" baseline="0"/>
              <a:t>Spreek elkaar aan; we hadden toch afgesproken dat ………….</a:t>
            </a:r>
          </a:p>
          <a:p>
            <a:pPr marL="171450" indent="-171450">
              <a:buFontTx/>
              <a:buChar char="-"/>
            </a:pPr>
            <a:endParaRPr lang="nl-NL" baseline="0"/>
          </a:p>
          <a:p>
            <a:pPr marL="171450" indent="-171450">
              <a:buFontTx/>
              <a:buChar char="-"/>
            </a:pPr>
            <a:r>
              <a:rPr lang="nl-NL" baseline="0"/>
              <a:t>Stel  de vraag aan verschillende personen in de zaal: wat ga je morgen anders doen in je eigen praktijk? </a:t>
            </a:r>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35</a:t>
            </a:fld>
            <a:endParaRPr lang="nl-NL"/>
          </a:p>
        </p:txBody>
      </p:sp>
    </p:spTree>
    <p:extLst>
      <p:ext uri="{BB962C8B-B14F-4D97-AF65-F5344CB8AC3E}">
        <p14:creationId xmlns:p14="http://schemas.microsoft.com/office/powerpoint/2010/main" val="3495404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6DC059E-F221-473D-B9CF-8A914600744B}" type="slidenum">
              <a:rPr lang="nl-NL" smtClean="0"/>
              <a:t>36</a:t>
            </a:fld>
            <a:endParaRPr lang="nl-NL"/>
          </a:p>
        </p:txBody>
      </p:sp>
    </p:spTree>
    <p:extLst>
      <p:ext uri="{BB962C8B-B14F-4D97-AF65-F5344CB8AC3E}">
        <p14:creationId xmlns:p14="http://schemas.microsoft.com/office/powerpoint/2010/main" val="94798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5</a:t>
            </a:fld>
            <a:endParaRPr lang="nl-NL"/>
          </a:p>
        </p:txBody>
      </p:sp>
    </p:spTree>
    <p:extLst>
      <p:ext uri="{BB962C8B-B14F-4D97-AF65-F5344CB8AC3E}">
        <p14:creationId xmlns:p14="http://schemas.microsoft.com/office/powerpoint/2010/main" val="408223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6</a:t>
            </a:fld>
            <a:endParaRPr lang="nl-NL"/>
          </a:p>
        </p:txBody>
      </p:sp>
    </p:spTree>
    <p:extLst>
      <p:ext uri="{BB962C8B-B14F-4D97-AF65-F5344CB8AC3E}">
        <p14:creationId xmlns:p14="http://schemas.microsoft.com/office/powerpoint/2010/main" val="209895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7</a:t>
            </a:fld>
            <a:endParaRPr lang="nl-NL"/>
          </a:p>
        </p:txBody>
      </p:sp>
    </p:spTree>
    <p:extLst>
      <p:ext uri="{BB962C8B-B14F-4D97-AF65-F5344CB8AC3E}">
        <p14:creationId xmlns:p14="http://schemas.microsoft.com/office/powerpoint/2010/main" val="394655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8</a:t>
            </a:fld>
            <a:endParaRPr lang="nl-NL"/>
          </a:p>
        </p:txBody>
      </p:sp>
    </p:spTree>
    <p:extLst>
      <p:ext uri="{BB962C8B-B14F-4D97-AF65-F5344CB8AC3E}">
        <p14:creationId xmlns:p14="http://schemas.microsoft.com/office/powerpoint/2010/main" val="153254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Clr>
                <a:srgbClr val="1B2C6C"/>
              </a:buClr>
            </a:pPr>
            <a:r>
              <a:rPr lang="nl-NL" sz="1200" b="1">
                <a:solidFill>
                  <a:srgbClr val="48AD7E"/>
                </a:solidFill>
              </a:rPr>
              <a:t>Wat is het probleem bij inhalatie? </a:t>
            </a:r>
            <a:r>
              <a:rPr lang="nl-NL" sz="1200">
                <a:solidFill>
                  <a:srgbClr val="48AD7E"/>
                </a:solidFill>
              </a:rPr>
              <a:t>Het is niet alleen de</a:t>
            </a:r>
            <a:r>
              <a:rPr lang="nl-NL" sz="1200" baseline="0">
                <a:solidFill>
                  <a:srgbClr val="48AD7E"/>
                </a:solidFill>
              </a:rPr>
              <a:t> werkzame stof, maar het is vooral de manier van toedienen die de problemen geeft. Inhalatie is een uitstekend middel om geneesmiddelen op de goede plek te krijgen, maar de techniek die de patiënt toepast in combinatie met de inhalator bepaalt het resultaat / effect van de medicatie. Dus, de werkzame stof kan nog zo potent zijn; als het niet goed wordt toegediend dan werkt het niet om minder dan verwacht.</a:t>
            </a:r>
          </a:p>
          <a:p>
            <a:pPr>
              <a:buClr>
                <a:srgbClr val="1B2C6C"/>
              </a:buClr>
            </a:pPr>
            <a:r>
              <a:rPr lang="nl-NL" sz="1200" baseline="0">
                <a:solidFill>
                  <a:srgbClr val="48AD7E"/>
                </a:solidFill>
              </a:rPr>
              <a:t>We weten uit vele onderzoeken dat nog steeds 70 % van de patiënten essentiële fouten maakt; m.a.w. dusdanige fouten dat er minder of geen werkzame stof op de plek van bestemming komt</a:t>
            </a:r>
            <a:endParaRPr lang="nl-NL" sz="1200">
              <a:solidFill>
                <a:srgbClr val="48AD7E"/>
              </a:solidFill>
            </a:endParaRPr>
          </a:p>
          <a:p>
            <a:pPr>
              <a:buClr>
                <a:srgbClr val="1B2C6C"/>
              </a:buClr>
            </a:pPr>
            <a:r>
              <a:rPr lang="nl-NL" sz="1200" b="1">
                <a:solidFill>
                  <a:srgbClr val="48AD7E"/>
                </a:solidFill>
              </a:rPr>
              <a:t>Achtergrond van het project: </a:t>
            </a:r>
            <a:r>
              <a:rPr lang="nl-NL" sz="1200" b="0">
                <a:solidFill>
                  <a:srgbClr val="48AD7E"/>
                </a:solidFill>
              </a:rPr>
              <a:t>de problemen worden al lang door alle betrokken</a:t>
            </a:r>
            <a:r>
              <a:rPr lang="nl-NL" sz="1200" b="0" baseline="0">
                <a:solidFill>
                  <a:srgbClr val="48AD7E"/>
                </a:solidFill>
              </a:rPr>
              <a:t> partijen geconstateerd</a:t>
            </a:r>
            <a:endParaRPr lang="nl-NL" sz="1200" b="1">
              <a:solidFill>
                <a:srgbClr val="48AD7E"/>
              </a:solidFill>
            </a:endParaRPr>
          </a:p>
          <a:p>
            <a:pPr>
              <a:buClr>
                <a:srgbClr val="1B2C6C"/>
              </a:buClr>
            </a:pPr>
            <a:r>
              <a:rPr lang="nl-NL" sz="1200" b="1">
                <a:solidFill>
                  <a:srgbClr val="48AD7E"/>
                </a:solidFill>
              </a:rPr>
              <a:t>Samenstelling van de werkgroep</a:t>
            </a:r>
          </a:p>
          <a:p>
            <a:pPr>
              <a:buClr>
                <a:srgbClr val="1B2C6C"/>
              </a:buClr>
            </a:pPr>
            <a:r>
              <a:rPr lang="nl-NL" sz="1200" b="1" err="1">
                <a:solidFill>
                  <a:srgbClr val="48AD7E"/>
                </a:solidFill>
              </a:rPr>
              <a:t>Zorgpad</a:t>
            </a:r>
            <a:r>
              <a:rPr lang="nl-NL" sz="1200" b="1">
                <a:solidFill>
                  <a:srgbClr val="48AD7E"/>
                </a:solidFill>
              </a:rPr>
              <a:t> Inhalatiemedicatie ( LAN)</a:t>
            </a:r>
          </a:p>
          <a:p>
            <a:pPr>
              <a:buClr>
                <a:srgbClr val="1B2C6C"/>
              </a:buClr>
            </a:pPr>
            <a:r>
              <a:rPr lang="nl-NL" sz="1200" b="1">
                <a:solidFill>
                  <a:srgbClr val="48AD7E"/>
                </a:solidFill>
              </a:rPr>
              <a:t>Gekoppelde onderzoek</a:t>
            </a:r>
          </a:p>
          <a:p>
            <a:pPr>
              <a:buClr>
                <a:srgbClr val="1B2C6C"/>
              </a:buClr>
            </a:pPr>
            <a:r>
              <a:rPr lang="nl-NL" sz="1200" b="1">
                <a:solidFill>
                  <a:srgbClr val="48AD7E"/>
                </a:solidFill>
              </a:rPr>
              <a:t>Doelstelling: </a:t>
            </a:r>
            <a:r>
              <a:rPr lang="nl-NL" sz="1200">
                <a:solidFill>
                  <a:srgbClr val="48AD7E"/>
                </a:solidFill>
              </a:rPr>
              <a:t>zie ook algemene uitgangspunten werkafspraak</a:t>
            </a:r>
          </a:p>
          <a:p>
            <a:pPr>
              <a:buClr>
                <a:srgbClr val="1B2C6C"/>
              </a:buClr>
            </a:pPr>
            <a:endParaRPr lang="nl-NL" sz="1200">
              <a:solidFill>
                <a:srgbClr val="48AD7E"/>
              </a:solidFill>
            </a:endParaRPr>
          </a:p>
          <a:p>
            <a:pPr>
              <a:buClr>
                <a:srgbClr val="1B2C6C"/>
              </a:buClr>
            </a:pPr>
            <a:r>
              <a:rPr lang="nl-NL"/>
              <a:t>Aanbevelingen voor de huisarts: • De huisarts vertelt de patiënt bij het voorschrijven: “We weten dat veel mensen in de loop van de tijd fouten gaan maken bij het gebruik van de pufjes, helaas werken ze dan minder goed. Goed inhaleren is ingewikkelder dan het lijkt, maar gelukkig is dit wel te leren. De POH/ Apotheek zal je gaan trainen, zorg ervoor dat je de tijd hebt om deze training te doen”. • Patiënten zijn slecht op de hoogte van hun ziekte en de werking van de medicatie. Het kan helpen om op een briefje de diagnose te schrijven en patiënten door te verwijzen naar thuisarts.nl en het Longfonds. • Het hebben van verschillende soorten inhalatoren leidt tot verwarring bij de patiënt, het is belangrijk om deze op elkaar af te stemmen. • Door slechte oog-handcoördinatie, reuma of een tremor kan de voorgeschreven inhalator minder geschikt worden. Controleer regelmatig of de inhalator nog past bij de patiënt</a:t>
            </a:r>
            <a:endParaRPr lang="nl-NL">
              <a:solidFill>
                <a:srgbClr val="48AD7E"/>
              </a:solidFill>
            </a:endParaRPr>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9</a:t>
            </a:fld>
            <a:endParaRPr lang="nl-NL"/>
          </a:p>
        </p:txBody>
      </p:sp>
    </p:spTree>
    <p:extLst>
      <p:ext uri="{BB962C8B-B14F-4D97-AF65-F5344CB8AC3E}">
        <p14:creationId xmlns:p14="http://schemas.microsoft.com/office/powerpoint/2010/main" val="108028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Link + code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Eerste vragen</a:t>
            </a:r>
          </a:p>
          <a:p>
            <a:endParaRPr lang="nl-NL"/>
          </a:p>
          <a:p>
            <a:endParaRPr lang="nl-NL"/>
          </a:p>
        </p:txBody>
      </p:sp>
      <p:sp>
        <p:nvSpPr>
          <p:cNvPr id="4" name="Tijdelijke aanduiding voor dianummer 3"/>
          <p:cNvSpPr>
            <a:spLocks noGrp="1"/>
          </p:cNvSpPr>
          <p:nvPr>
            <p:ph type="sldNum" sz="quarter" idx="5"/>
          </p:nvPr>
        </p:nvSpPr>
        <p:spPr/>
        <p:txBody>
          <a:bodyPr/>
          <a:lstStyle/>
          <a:p>
            <a:fld id="{E6DC059E-F221-473D-B9CF-8A914600744B}" type="slidenum">
              <a:rPr lang="nl-NL" smtClean="0"/>
              <a:t>10</a:t>
            </a:fld>
            <a:endParaRPr lang="nl-NL"/>
          </a:p>
        </p:txBody>
      </p:sp>
    </p:spTree>
    <p:extLst>
      <p:ext uri="{BB962C8B-B14F-4D97-AF65-F5344CB8AC3E}">
        <p14:creationId xmlns:p14="http://schemas.microsoft.com/office/powerpoint/2010/main" val="338960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7478B-D04F-4E16-91F2-60B7F413DEC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6601A10-CF48-4F87-907A-91C6EE811D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600D5A3-19E9-405A-9C63-C8CADC22358F}"/>
              </a:ext>
            </a:extLst>
          </p:cNvPr>
          <p:cNvSpPr>
            <a:spLocks noGrp="1"/>
          </p:cNvSpPr>
          <p:nvPr>
            <p:ph type="dt" sz="half" idx="10"/>
          </p:nvPr>
        </p:nvSpPr>
        <p:spPr/>
        <p:txBody>
          <a:bodyPr/>
          <a:lstStyle/>
          <a:p>
            <a:fld id="{55BB881C-D11F-49D1-901C-0D3C68810444}" type="datetime1">
              <a:rPr lang="nl-NL" smtClean="0"/>
              <a:t>18-4-2023</a:t>
            </a:fld>
            <a:endParaRPr lang="nl-NL"/>
          </a:p>
        </p:txBody>
      </p:sp>
      <p:sp>
        <p:nvSpPr>
          <p:cNvPr id="5" name="Tijdelijke aanduiding voor voettekst 4">
            <a:extLst>
              <a:ext uri="{FF2B5EF4-FFF2-40B4-BE49-F238E27FC236}">
                <a16:creationId xmlns:a16="http://schemas.microsoft.com/office/drawing/2014/main" id="{E9D7C712-1F7F-4622-BEF6-1F0265789E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5027B3-9666-4B27-B95D-67FAED66A508}"/>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513559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4114A-B706-469B-A500-DFDE6F8D567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C4855A4-7219-41B4-92D6-7F0582731AA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6AD643-42ED-43A9-96AA-82279B73C192}"/>
              </a:ext>
            </a:extLst>
          </p:cNvPr>
          <p:cNvSpPr>
            <a:spLocks noGrp="1"/>
          </p:cNvSpPr>
          <p:nvPr>
            <p:ph type="dt" sz="half" idx="10"/>
          </p:nvPr>
        </p:nvSpPr>
        <p:spPr/>
        <p:txBody>
          <a:bodyPr/>
          <a:lstStyle/>
          <a:p>
            <a:fld id="{73E55C6C-B734-4160-BF09-A7588587893B}" type="datetime1">
              <a:rPr lang="nl-NL" smtClean="0"/>
              <a:t>18-4-2023</a:t>
            </a:fld>
            <a:endParaRPr lang="nl-NL"/>
          </a:p>
        </p:txBody>
      </p:sp>
      <p:sp>
        <p:nvSpPr>
          <p:cNvPr id="5" name="Tijdelijke aanduiding voor voettekst 4">
            <a:extLst>
              <a:ext uri="{FF2B5EF4-FFF2-40B4-BE49-F238E27FC236}">
                <a16:creationId xmlns:a16="http://schemas.microsoft.com/office/drawing/2014/main" id="{8BDF7E2D-B5F1-45F8-BB7B-5B206E463E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CAAF41-4575-4A1F-BCCA-E3C105F3B099}"/>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2201367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2E36DCC-BE19-4391-8A2F-71CA3D98A9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647B225-EE18-4AD2-B035-2F5BEA4D006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C48A82-B59F-43D6-A135-1CD20D4925A2}"/>
              </a:ext>
            </a:extLst>
          </p:cNvPr>
          <p:cNvSpPr>
            <a:spLocks noGrp="1"/>
          </p:cNvSpPr>
          <p:nvPr>
            <p:ph type="dt" sz="half" idx="10"/>
          </p:nvPr>
        </p:nvSpPr>
        <p:spPr/>
        <p:txBody>
          <a:bodyPr/>
          <a:lstStyle/>
          <a:p>
            <a:fld id="{F945D874-9FB4-4C50-B059-F0031BE0405E}" type="datetime1">
              <a:rPr lang="nl-NL" smtClean="0"/>
              <a:t>18-4-2023</a:t>
            </a:fld>
            <a:endParaRPr lang="nl-NL"/>
          </a:p>
        </p:txBody>
      </p:sp>
      <p:sp>
        <p:nvSpPr>
          <p:cNvPr id="5" name="Tijdelijke aanduiding voor voettekst 4">
            <a:extLst>
              <a:ext uri="{FF2B5EF4-FFF2-40B4-BE49-F238E27FC236}">
                <a16:creationId xmlns:a16="http://schemas.microsoft.com/office/drawing/2014/main" id="{AFB5C288-B8F5-491E-89BB-536DB5B029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58B46A-ECC7-48F9-B13B-A7083BF78A0E}"/>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298495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A62C1-C597-4DFE-8B03-94AAF2C76EC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091FB16-6943-4B8B-942D-B44482AC82F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11A0DA0-FDFA-478F-A96A-18BB9712C6D2}"/>
              </a:ext>
            </a:extLst>
          </p:cNvPr>
          <p:cNvSpPr>
            <a:spLocks noGrp="1"/>
          </p:cNvSpPr>
          <p:nvPr>
            <p:ph type="dt" sz="half" idx="10"/>
          </p:nvPr>
        </p:nvSpPr>
        <p:spPr/>
        <p:txBody>
          <a:bodyPr/>
          <a:lstStyle/>
          <a:p>
            <a:fld id="{53FD8E93-6E5B-4640-B724-69FC2B39FDCB}" type="datetime1">
              <a:rPr lang="nl-NL" smtClean="0"/>
              <a:t>18-4-2023</a:t>
            </a:fld>
            <a:endParaRPr lang="nl-NL"/>
          </a:p>
        </p:txBody>
      </p:sp>
      <p:sp>
        <p:nvSpPr>
          <p:cNvPr id="5" name="Tijdelijke aanduiding voor voettekst 4">
            <a:extLst>
              <a:ext uri="{FF2B5EF4-FFF2-40B4-BE49-F238E27FC236}">
                <a16:creationId xmlns:a16="http://schemas.microsoft.com/office/drawing/2014/main" id="{22037146-1089-4715-9B18-EE3487B8FE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9C903C-8355-4481-A45A-CB56BD561D17}"/>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187756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4E042-9046-457B-AEE1-0AE9EF7F53B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9522FE2-B7D7-4DB5-9DE8-040994FA6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779A661-DFE5-4E62-9BB4-DE6101D33B60}"/>
              </a:ext>
            </a:extLst>
          </p:cNvPr>
          <p:cNvSpPr>
            <a:spLocks noGrp="1"/>
          </p:cNvSpPr>
          <p:nvPr>
            <p:ph type="dt" sz="half" idx="10"/>
          </p:nvPr>
        </p:nvSpPr>
        <p:spPr/>
        <p:txBody>
          <a:bodyPr/>
          <a:lstStyle/>
          <a:p>
            <a:fld id="{6DD4294F-F87A-4F38-AB7E-819D5FF917C4}" type="datetime1">
              <a:rPr lang="nl-NL" smtClean="0"/>
              <a:t>18-4-2023</a:t>
            </a:fld>
            <a:endParaRPr lang="nl-NL"/>
          </a:p>
        </p:txBody>
      </p:sp>
      <p:sp>
        <p:nvSpPr>
          <p:cNvPr id="5" name="Tijdelijke aanduiding voor voettekst 4">
            <a:extLst>
              <a:ext uri="{FF2B5EF4-FFF2-40B4-BE49-F238E27FC236}">
                <a16:creationId xmlns:a16="http://schemas.microsoft.com/office/drawing/2014/main" id="{F7381B8F-C376-4FA5-A625-D2F9B18B92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39981-A0D3-4105-A818-A77D27841C53}"/>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151873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7849F-6F58-425A-BC66-2F498BAEB1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F4C1F88-27D3-40C7-9AE6-FEE7F39F2CA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15F2B45-599D-4852-BF01-3E02DAC2748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7000891-9B4F-4F92-B1D2-C1AC1FF4CDE6}"/>
              </a:ext>
            </a:extLst>
          </p:cNvPr>
          <p:cNvSpPr>
            <a:spLocks noGrp="1"/>
          </p:cNvSpPr>
          <p:nvPr>
            <p:ph type="dt" sz="half" idx="10"/>
          </p:nvPr>
        </p:nvSpPr>
        <p:spPr/>
        <p:txBody>
          <a:bodyPr/>
          <a:lstStyle/>
          <a:p>
            <a:fld id="{150857AF-C693-4501-BFB3-A9E5A6ABF33A}" type="datetime1">
              <a:rPr lang="nl-NL" smtClean="0"/>
              <a:t>18-4-2023</a:t>
            </a:fld>
            <a:endParaRPr lang="nl-NL"/>
          </a:p>
        </p:txBody>
      </p:sp>
      <p:sp>
        <p:nvSpPr>
          <p:cNvPr id="6" name="Tijdelijke aanduiding voor voettekst 5">
            <a:extLst>
              <a:ext uri="{FF2B5EF4-FFF2-40B4-BE49-F238E27FC236}">
                <a16:creationId xmlns:a16="http://schemas.microsoft.com/office/drawing/2014/main" id="{FF7BB9C1-EF1B-4BB6-854D-B96382878BD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A75B4D-91BF-4A60-9B14-AE4223EBD0A2}"/>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17825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C1F0E-FB5B-4369-9059-1E7029A59D6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19C11B5-1F4D-4CBE-89F7-2E92E7B8F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DBFDBE7-C014-4539-8FCA-0679E1663A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8528433-7DD4-463D-9EB8-2BCD636FC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897F697-A1F0-4E8F-8039-A8D71B58E83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F549A6C-ACA9-40AA-9C51-A70918001EEE}"/>
              </a:ext>
            </a:extLst>
          </p:cNvPr>
          <p:cNvSpPr>
            <a:spLocks noGrp="1"/>
          </p:cNvSpPr>
          <p:nvPr>
            <p:ph type="dt" sz="half" idx="10"/>
          </p:nvPr>
        </p:nvSpPr>
        <p:spPr/>
        <p:txBody>
          <a:bodyPr/>
          <a:lstStyle/>
          <a:p>
            <a:fld id="{BCB0219E-ED88-4A13-B289-84A2DBF7509B}" type="datetime1">
              <a:rPr lang="nl-NL" smtClean="0"/>
              <a:t>18-4-2023</a:t>
            </a:fld>
            <a:endParaRPr lang="nl-NL"/>
          </a:p>
        </p:txBody>
      </p:sp>
      <p:sp>
        <p:nvSpPr>
          <p:cNvPr id="8" name="Tijdelijke aanduiding voor voettekst 7">
            <a:extLst>
              <a:ext uri="{FF2B5EF4-FFF2-40B4-BE49-F238E27FC236}">
                <a16:creationId xmlns:a16="http://schemas.microsoft.com/office/drawing/2014/main" id="{91F8FFDE-7311-4329-96B8-7BAB9B55F74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0B95C63-6817-4BF3-8B54-5F89756A5FD0}"/>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240295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4CC2C-EA19-4C30-9E85-850FB57225D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A9AF7CB-354B-4436-9F76-B5D98AA75A53}"/>
              </a:ext>
            </a:extLst>
          </p:cNvPr>
          <p:cNvSpPr>
            <a:spLocks noGrp="1"/>
          </p:cNvSpPr>
          <p:nvPr>
            <p:ph type="dt" sz="half" idx="10"/>
          </p:nvPr>
        </p:nvSpPr>
        <p:spPr/>
        <p:txBody>
          <a:bodyPr/>
          <a:lstStyle/>
          <a:p>
            <a:fld id="{F1D5B8A6-EAED-4DFE-A3B0-659F95BB1445}" type="datetime1">
              <a:rPr lang="nl-NL" smtClean="0"/>
              <a:t>18-4-2023</a:t>
            </a:fld>
            <a:endParaRPr lang="nl-NL"/>
          </a:p>
        </p:txBody>
      </p:sp>
      <p:sp>
        <p:nvSpPr>
          <p:cNvPr id="4" name="Tijdelijke aanduiding voor voettekst 3">
            <a:extLst>
              <a:ext uri="{FF2B5EF4-FFF2-40B4-BE49-F238E27FC236}">
                <a16:creationId xmlns:a16="http://schemas.microsoft.com/office/drawing/2014/main" id="{27EC0041-5C6A-48F2-BACD-9199C51B358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BF9FC0-5D80-47E1-AD89-DBF3617BAE15}"/>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208276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A67045-12A9-465B-B2A6-247C0D7D2AE9}"/>
              </a:ext>
            </a:extLst>
          </p:cNvPr>
          <p:cNvSpPr>
            <a:spLocks noGrp="1"/>
          </p:cNvSpPr>
          <p:nvPr>
            <p:ph type="dt" sz="half" idx="10"/>
          </p:nvPr>
        </p:nvSpPr>
        <p:spPr/>
        <p:txBody>
          <a:bodyPr/>
          <a:lstStyle/>
          <a:p>
            <a:fld id="{066E2A3F-A2B7-4AC5-A021-3A57524A8D19}" type="datetime1">
              <a:rPr lang="nl-NL" smtClean="0"/>
              <a:t>18-4-2023</a:t>
            </a:fld>
            <a:endParaRPr lang="nl-NL"/>
          </a:p>
        </p:txBody>
      </p:sp>
      <p:sp>
        <p:nvSpPr>
          <p:cNvPr id="3" name="Tijdelijke aanduiding voor voettekst 2">
            <a:extLst>
              <a:ext uri="{FF2B5EF4-FFF2-40B4-BE49-F238E27FC236}">
                <a16:creationId xmlns:a16="http://schemas.microsoft.com/office/drawing/2014/main" id="{AF44D484-5D4D-4FCF-97DF-F5394BB8E15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09A8CDB-EF2E-4575-B0B6-22A47E9BCABB}"/>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317000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F62FA-FDA3-4F63-8726-BDC9FE6983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AAFDF65-229E-46F1-8B6D-24427CF11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0ACAAE2-FB42-4964-975E-D82D4362C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05A904-41C6-4FE2-98E1-7CC2DCDCB03A}"/>
              </a:ext>
            </a:extLst>
          </p:cNvPr>
          <p:cNvSpPr>
            <a:spLocks noGrp="1"/>
          </p:cNvSpPr>
          <p:nvPr>
            <p:ph type="dt" sz="half" idx="10"/>
          </p:nvPr>
        </p:nvSpPr>
        <p:spPr/>
        <p:txBody>
          <a:bodyPr/>
          <a:lstStyle/>
          <a:p>
            <a:fld id="{C6796126-8D17-4F42-A285-A78C7E325CE3}" type="datetime1">
              <a:rPr lang="nl-NL" smtClean="0"/>
              <a:t>18-4-2023</a:t>
            </a:fld>
            <a:endParaRPr lang="nl-NL"/>
          </a:p>
        </p:txBody>
      </p:sp>
      <p:sp>
        <p:nvSpPr>
          <p:cNvPr id="6" name="Tijdelijke aanduiding voor voettekst 5">
            <a:extLst>
              <a:ext uri="{FF2B5EF4-FFF2-40B4-BE49-F238E27FC236}">
                <a16:creationId xmlns:a16="http://schemas.microsoft.com/office/drawing/2014/main" id="{E9409817-CA27-48FB-BD22-86DB3354E7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39809D2-6AB3-47A1-B498-2D55333FFE0C}"/>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364734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E78C8-648E-4C09-B7CC-6B2EA76712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FA590FA-9AEF-4700-85C4-ECF5C479B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30D160-6ED2-4D26-97C2-7F287862F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0D10152-DEDE-4015-87AD-E500231E8C85}"/>
              </a:ext>
            </a:extLst>
          </p:cNvPr>
          <p:cNvSpPr>
            <a:spLocks noGrp="1"/>
          </p:cNvSpPr>
          <p:nvPr>
            <p:ph type="dt" sz="half" idx="10"/>
          </p:nvPr>
        </p:nvSpPr>
        <p:spPr/>
        <p:txBody>
          <a:bodyPr/>
          <a:lstStyle/>
          <a:p>
            <a:fld id="{C256D845-355A-4CA8-BDE8-5577C76B8603}" type="datetime1">
              <a:rPr lang="nl-NL" smtClean="0"/>
              <a:t>18-4-2023</a:t>
            </a:fld>
            <a:endParaRPr lang="nl-NL"/>
          </a:p>
        </p:txBody>
      </p:sp>
      <p:sp>
        <p:nvSpPr>
          <p:cNvPr id="6" name="Tijdelijke aanduiding voor voettekst 5">
            <a:extLst>
              <a:ext uri="{FF2B5EF4-FFF2-40B4-BE49-F238E27FC236}">
                <a16:creationId xmlns:a16="http://schemas.microsoft.com/office/drawing/2014/main" id="{2C7D8DBF-15FF-406A-B931-2F925885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B74F7A0-015E-419D-B5F6-452BFE282B10}"/>
              </a:ext>
            </a:extLst>
          </p:cNvPr>
          <p:cNvSpPr>
            <a:spLocks noGrp="1"/>
          </p:cNvSpPr>
          <p:nvPr>
            <p:ph type="sldNum" sz="quarter" idx="12"/>
          </p:nvPr>
        </p:nvSpPr>
        <p:spPr/>
        <p:txBody>
          <a:bodyPr/>
          <a:lstStyle/>
          <a:p>
            <a:fld id="{238C0956-1C9B-47B4-BB8A-7F7B8DFC22D3}" type="slidenum">
              <a:rPr lang="nl-NL" smtClean="0"/>
              <a:t>‹nr.›</a:t>
            </a:fld>
            <a:endParaRPr lang="nl-NL"/>
          </a:p>
        </p:txBody>
      </p:sp>
    </p:spTree>
    <p:extLst>
      <p:ext uri="{BB962C8B-B14F-4D97-AF65-F5344CB8AC3E}">
        <p14:creationId xmlns:p14="http://schemas.microsoft.com/office/powerpoint/2010/main" val="255715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F2E3"/>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F2863C-92C3-4F8F-ACF1-41C391B5D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B348365-B874-4F27-BFA4-FDD0BA965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6728D7-164E-4A50-A306-23E435105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AE972-5AAE-4E5A-A48C-1BAB5803EA78}" type="datetime1">
              <a:rPr lang="nl-NL" smtClean="0"/>
              <a:t>18-4-2023</a:t>
            </a:fld>
            <a:endParaRPr lang="nl-NL"/>
          </a:p>
        </p:txBody>
      </p:sp>
      <p:sp>
        <p:nvSpPr>
          <p:cNvPr id="5" name="Tijdelijke aanduiding voor voettekst 4">
            <a:extLst>
              <a:ext uri="{FF2B5EF4-FFF2-40B4-BE49-F238E27FC236}">
                <a16:creationId xmlns:a16="http://schemas.microsoft.com/office/drawing/2014/main" id="{DD0E629E-C775-4B1C-93B5-2C812BD1B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6F71B04-32B9-4459-A73B-C6320A291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C0956-1C9B-47B4-BB8A-7F7B8DFC22D3}" type="slidenum">
              <a:rPr lang="nl-NL" smtClean="0"/>
              <a:t>‹nr.›</a:t>
            </a:fld>
            <a:endParaRPr lang="nl-NL"/>
          </a:p>
        </p:txBody>
      </p:sp>
    </p:spTree>
    <p:extLst>
      <p:ext uri="{BB962C8B-B14F-4D97-AF65-F5344CB8AC3E}">
        <p14:creationId xmlns:p14="http://schemas.microsoft.com/office/powerpoint/2010/main" val="2167059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www.inhalatiemedicatie.n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www.inhalatiemedicatie.n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inhalatorgebruik.n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ctrTitle"/>
          </p:nvPr>
        </p:nvSpPr>
        <p:spPr>
          <a:xfrm>
            <a:off x="7464614" y="1783959"/>
            <a:ext cx="4087306" cy="2889114"/>
          </a:xfrm>
        </p:spPr>
        <p:txBody>
          <a:bodyPr anchor="b">
            <a:normAutofit/>
          </a:bodyPr>
          <a:lstStyle/>
          <a:p>
            <a:pPr algn="l">
              <a:buClr>
                <a:srgbClr val="48AD7E"/>
              </a:buClr>
            </a:pPr>
            <a:r>
              <a:rPr lang="nl-NL" sz="4200" b="1"/>
              <a:t>Werkafspraak Inhalatiemedicatie</a:t>
            </a:r>
          </a:p>
        </p:txBody>
      </p:sp>
      <p:sp>
        <p:nvSpPr>
          <p:cNvPr id="3" name="Ondertitel 2">
            <a:extLst>
              <a:ext uri="{FF2B5EF4-FFF2-40B4-BE49-F238E27FC236}">
                <a16:creationId xmlns:a16="http://schemas.microsoft.com/office/drawing/2014/main" id="{AB3A494D-E560-4A73-A118-AA426731C297}"/>
              </a:ext>
            </a:extLst>
          </p:cNvPr>
          <p:cNvSpPr>
            <a:spLocks noGrp="1"/>
          </p:cNvSpPr>
          <p:nvPr>
            <p:ph type="subTitle" idx="1"/>
          </p:nvPr>
        </p:nvSpPr>
        <p:spPr>
          <a:xfrm>
            <a:off x="7464612" y="4750893"/>
            <a:ext cx="4087305" cy="1147863"/>
          </a:xfrm>
        </p:spPr>
        <p:txBody>
          <a:bodyPr anchor="t">
            <a:normAutofit/>
          </a:bodyPr>
          <a:lstStyle/>
          <a:p>
            <a:pPr algn="l">
              <a:buClr>
                <a:srgbClr val="1B2C6C"/>
              </a:buClr>
            </a:pPr>
            <a:r>
              <a:rPr lang="nl-NL" sz="2000">
                <a:latin typeface="+mj-lt"/>
              </a:rPr>
              <a:t>scholingen d.d. 26 april, 11 mei, 18 me, 24 mei, 1 juni, 7 juni 2022</a:t>
            </a:r>
            <a:endParaRPr lang="nl-NL" sz="2000"/>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2">
            <a:extLst>
              <a:ext uri="{28A0092B-C50C-407E-A947-70E740481C1C}">
                <a14:useLocalDpi xmlns:a14="http://schemas.microsoft.com/office/drawing/2010/main" val="0"/>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solidFill>
            <a:srgbClr val="E9F2E3"/>
          </a:solidFill>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1561" y="6083378"/>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2059217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649270" y="4615840"/>
            <a:ext cx="3885141" cy="1526741"/>
          </a:xfrm>
        </p:spPr>
        <p:txBody>
          <a:bodyPr vert="horz" lIns="91440" tIns="45720" rIns="91440" bIns="45720" rtlCol="0">
            <a:normAutofit/>
          </a:bodyPr>
          <a:lstStyle/>
          <a:p>
            <a:pPr algn="r">
              <a:buClr>
                <a:srgbClr val="1B2C6C"/>
              </a:buClr>
            </a:pPr>
            <a:r>
              <a:rPr lang="en-US" sz="3000" b="1">
                <a:solidFill>
                  <a:schemeClr val="bg1"/>
                </a:solidFill>
              </a:rPr>
              <a:t>www.kahoot.it</a:t>
            </a:r>
          </a:p>
        </p:txBody>
      </p:sp>
      <p:pic>
        <p:nvPicPr>
          <p:cNvPr id="1026" name="Picture 2" descr="Kahoot! - Maak &amp; speel quizzen - Apps op Google Play">
            <a:extLst>
              <a:ext uri="{FF2B5EF4-FFF2-40B4-BE49-F238E27FC236}">
                <a16:creationId xmlns:a16="http://schemas.microsoft.com/office/drawing/2014/main" id="{6EBC40E3-9DBB-469E-93C7-F14CCA0970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40" r="13531" b="-1"/>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4">
            <a:extLst>
              <a:ext uri="{28A0092B-C50C-407E-A947-70E740481C1C}">
                <a14:useLocalDpi xmlns:a14="http://schemas.microsoft.com/office/drawing/2010/main" val="0"/>
              </a:ext>
            </a:extLst>
          </a:blip>
          <a:srcRect t="12458" r="-3" b="19952"/>
          <a:stretch/>
        </p:blipFill>
        <p:spPr>
          <a:xfrm>
            <a:off x="6251736" y="357013"/>
            <a:ext cx="5546955" cy="3749040"/>
          </a:xfrm>
          <a:prstGeom prst="rect">
            <a:avLst/>
          </a:prstGeom>
        </p:spPr>
      </p:pic>
      <p:cxnSp>
        <p:nvCxnSpPr>
          <p:cNvPr id="193" name="Straight Connector 19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86716E18-230A-4558-983D-7276AF358529}"/>
              </a:ext>
            </a:extLst>
          </p:cNvPr>
          <p:cNvSpPr>
            <a:spLocks noGrp="1"/>
          </p:cNvSpPr>
          <p:nvPr>
            <p:ph idx="1"/>
          </p:nvPr>
        </p:nvSpPr>
        <p:spPr>
          <a:xfrm>
            <a:off x="4945336" y="4615840"/>
            <a:ext cx="6609921" cy="1526741"/>
          </a:xfrm>
        </p:spPr>
        <p:txBody>
          <a:bodyPr vert="horz" lIns="91440" tIns="45720" rIns="91440" bIns="45720" rtlCol="0" anchor="ctr">
            <a:normAutofit/>
          </a:bodyPr>
          <a:lstStyle/>
          <a:p>
            <a:pPr marL="0" indent="0">
              <a:buNone/>
            </a:pPr>
            <a:r>
              <a:rPr lang="en-US" sz="2200">
                <a:solidFill>
                  <a:schemeClr val="bg1"/>
                </a:solidFill>
              </a:rPr>
              <a:t>Code invoeren</a:t>
            </a:r>
          </a:p>
        </p:txBody>
      </p: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17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lstStyle/>
          <a:p>
            <a:r>
              <a:rPr lang="nl-NL" b="1">
                <a:solidFill>
                  <a:srgbClr val="00B050"/>
                </a:solidFill>
              </a:rPr>
              <a:t> </a:t>
            </a:r>
            <a:r>
              <a:rPr lang="nl-NL" b="1">
                <a:solidFill>
                  <a:schemeClr val="accent6">
                    <a:lumMod val="75000"/>
                  </a:schemeClr>
                </a:solidFill>
              </a:rPr>
              <a:t>Uitgangspunten werkafspraak</a:t>
            </a:r>
          </a:p>
        </p:txBody>
      </p:sp>
      <p:sp>
        <p:nvSpPr>
          <p:cNvPr id="10" name="Tijdelijke aanduiding voor inhoud 9"/>
          <p:cNvSpPr>
            <a:spLocks noGrp="1"/>
          </p:cNvSpPr>
          <p:nvPr>
            <p:ph idx="1"/>
          </p:nvPr>
        </p:nvSpPr>
        <p:spPr/>
        <p:txBody>
          <a:bodyPr>
            <a:normAutofit/>
          </a:bodyPr>
          <a:lstStyle/>
          <a:p>
            <a:r>
              <a:rPr lang="nl-NL" sz="3200"/>
              <a:t>De rol van de patiënt / stimuleren tot medeverantwoordelijkheid</a:t>
            </a:r>
          </a:p>
          <a:p>
            <a:r>
              <a:rPr lang="nl-NL" sz="3200">
                <a:ea typeface="Times New Roman" panose="02020603050405020304" pitchFamily="18" charset="0"/>
                <a:cs typeface="Times New Roman" panose="02020603050405020304" pitchFamily="18" charset="0"/>
              </a:rPr>
              <a:t>De optimale match is belangrijker dan de precieze werkzame stof binnen een klasse</a:t>
            </a:r>
          </a:p>
          <a:p>
            <a:pPr lvl="0">
              <a:spcAft>
                <a:spcPts val="0"/>
              </a:spcAft>
            </a:pPr>
            <a:r>
              <a:rPr lang="nl-NL" sz="3200">
                <a:latin typeface="Calibri" panose="020F0502020204030204" pitchFamily="34" charset="0"/>
                <a:ea typeface="Times New Roman" panose="02020603050405020304" pitchFamily="18" charset="0"/>
                <a:cs typeface="Times New Roman" panose="02020603050405020304" pitchFamily="18" charset="0"/>
              </a:rPr>
              <a:t>Bij de keuze van de juiste inhalator geldt deze volgorde: </a:t>
            </a:r>
            <a:r>
              <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Medicatieklasse </a:t>
            </a:r>
            <a:r>
              <a:rPr lang="nl-NL" sz="3200">
                <a:latin typeface="Calibri" panose="020F0502020204030204" pitchFamily="34" charset="0"/>
                <a:ea typeface="Times New Roman" panose="02020603050405020304" pitchFamily="18" charset="0"/>
                <a:cs typeface="Times New Roman" panose="02020603050405020304" pitchFamily="18" charset="0"/>
              </a:rPr>
              <a:t>(SABA, SAMA, LABA, LAMA, ICS)</a:t>
            </a:r>
            <a:r>
              <a:rPr lang="nl-NL" sz="3200" b="1">
                <a:latin typeface="Calibri" panose="020F0502020204030204" pitchFamily="34" charset="0"/>
                <a:ea typeface="Times New Roman" panose="02020603050405020304" pitchFamily="18" charset="0"/>
                <a:cs typeface="Times New Roman" panose="02020603050405020304" pitchFamily="18" charset="0"/>
              </a:rPr>
              <a:t> – </a:t>
            </a:r>
            <a:r>
              <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toedieningsvorm </a:t>
            </a:r>
            <a:r>
              <a:rPr lang="nl-NL" sz="3200">
                <a:latin typeface="Calibri" panose="020F0502020204030204" pitchFamily="34" charset="0"/>
                <a:ea typeface="Times New Roman" panose="02020603050405020304" pitchFamily="18" charset="0"/>
                <a:cs typeface="Times New Roman" panose="02020603050405020304" pitchFamily="18" charset="0"/>
              </a:rPr>
              <a:t>(inhalator)</a:t>
            </a:r>
            <a:r>
              <a:rPr lang="nl-NL" sz="3200" b="1">
                <a:latin typeface="Calibri" panose="020F0502020204030204" pitchFamily="34" charset="0"/>
                <a:ea typeface="Times New Roman" panose="02020603050405020304" pitchFamily="18" charset="0"/>
                <a:cs typeface="Times New Roman" panose="02020603050405020304" pitchFamily="18" charset="0"/>
              </a:rPr>
              <a:t> – </a:t>
            </a:r>
            <a:r>
              <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stofnaam </a:t>
            </a:r>
            <a:r>
              <a:rPr lang="nl-NL" sz="3200" b="1">
                <a:latin typeface="Calibri" panose="020F0502020204030204" pitchFamily="34" charset="0"/>
                <a:ea typeface="Times New Roman" panose="02020603050405020304" pitchFamily="18" charset="0"/>
                <a:cs typeface="Times New Roman" panose="02020603050405020304" pitchFamily="18" charset="0"/>
              </a:rPr>
              <a:t>– </a:t>
            </a:r>
            <a:r>
              <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dosering</a:t>
            </a:r>
          </a:p>
          <a:p>
            <a:r>
              <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Bij iedere inhalator hoort een eigen instructie</a:t>
            </a:r>
            <a:endParaRPr lang="nl-NL" sz="320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endParaRPr lang="nl-NL" sz="3200" b="1">
              <a:solidFill>
                <a:srgbClr val="48AD7E"/>
              </a:solidFill>
              <a:latin typeface="Calibri" panose="020F0502020204030204" pitchFamily="34" charset="0"/>
              <a:ea typeface="Times New Roman" panose="02020603050405020304" pitchFamily="18" charset="0"/>
              <a:cs typeface="Times New Roman" panose="02020603050405020304" pitchFamily="18" charset="0"/>
            </a:endParaRPr>
          </a:p>
          <a:p>
            <a:endParaRPr lang="nl-NL" sz="4400">
              <a:latin typeface="Times New Roman" panose="02020603050405020304" pitchFamily="18" charset="0"/>
              <a:ea typeface="Times New Roman" panose="02020603050405020304" pitchFamily="18" charset="0"/>
            </a:endParaRPr>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46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84771" y="365125"/>
            <a:ext cx="10769029" cy="1325563"/>
          </a:xfrm>
        </p:spPr>
        <p:txBody>
          <a:bodyPr>
            <a:normAutofit/>
          </a:bodyPr>
          <a:lstStyle/>
          <a:p>
            <a:pPr algn="l">
              <a:buClr>
                <a:srgbClr val="1B2C6C"/>
              </a:buClr>
            </a:pPr>
            <a:r>
              <a:rPr lang="nl-NL" sz="5400" b="1" err="1">
                <a:solidFill>
                  <a:srgbClr val="48AD7E"/>
                </a:solidFill>
              </a:rPr>
              <a:t>Patiëntenreis</a:t>
            </a:r>
            <a:endParaRPr lang="nl-NL" sz="5400" b="1">
              <a:solidFill>
                <a:srgbClr val="48AD7E"/>
              </a:solidFill>
            </a:endParaRP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lstStyle/>
          <a:p>
            <a:endParaRPr lang="nl-NL"/>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Afbeelding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5911" y="1569767"/>
            <a:ext cx="2417577" cy="1630397"/>
          </a:xfrm>
          <a:prstGeom prst="rect">
            <a:avLst/>
          </a:prstGeom>
        </p:spPr>
      </p:pic>
      <p:pic>
        <p:nvPicPr>
          <p:cNvPr id="3" name="Afbeelding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85661" y="4326522"/>
            <a:ext cx="2380371" cy="1630397"/>
          </a:xfrm>
          <a:prstGeom prst="rect">
            <a:avLst/>
          </a:prstGeom>
        </p:spPr>
      </p:pic>
      <p:pic>
        <p:nvPicPr>
          <p:cNvPr id="7" name="Afbeelding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97441" y="4315244"/>
            <a:ext cx="2455921" cy="1626507"/>
          </a:xfrm>
          <a:prstGeom prst="rect">
            <a:avLst/>
          </a:prstGeom>
        </p:spPr>
      </p:pic>
      <p:pic>
        <p:nvPicPr>
          <p:cNvPr id="17" name="Afbeelding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4771" y="1569768"/>
            <a:ext cx="2380371" cy="1630397"/>
          </a:xfrm>
          <a:prstGeom prst="rect">
            <a:avLst/>
          </a:prstGeom>
        </p:spPr>
      </p:pic>
      <p:pic>
        <p:nvPicPr>
          <p:cNvPr id="19" name="Afbeelding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02566" y="1592130"/>
            <a:ext cx="2455921" cy="1630397"/>
          </a:xfrm>
          <a:prstGeom prst="rect">
            <a:avLst/>
          </a:prstGeom>
        </p:spPr>
      </p:pic>
      <p:pic>
        <p:nvPicPr>
          <p:cNvPr id="20" name="Afbeelding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4771" y="4326522"/>
            <a:ext cx="2380371" cy="1615229"/>
          </a:xfrm>
          <a:prstGeom prst="rect">
            <a:avLst/>
          </a:prstGeom>
        </p:spPr>
      </p:pic>
      <p:sp>
        <p:nvSpPr>
          <p:cNvPr id="21" name="Pijl-rechts 20"/>
          <p:cNvSpPr/>
          <p:nvPr/>
        </p:nvSpPr>
        <p:spPr>
          <a:xfrm>
            <a:off x="3050290" y="20955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rechts 21"/>
          <p:cNvSpPr/>
          <p:nvPr/>
        </p:nvSpPr>
        <p:spPr>
          <a:xfrm>
            <a:off x="6650842" y="214264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Pijl-omlaag 22"/>
          <p:cNvSpPr/>
          <p:nvPr/>
        </p:nvSpPr>
        <p:spPr>
          <a:xfrm>
            <a:off x="8739359" y="325943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rechts 23"/>
          <p:cNvSpPr/>
          <p:nvPr/>
        </p:nvSpPr>
        <p:spPr>
          <a:xfrm rot="10800000">
            <a:off x="6680078" y="5001327"/>
            <a:ext cx="9491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rechts 24"/>
          <p:cNvSpPr/>
          <p:nvPr/>
        </p:nvSpPr>
        <p:spPr>
          <a:xfrm rot="10800000">
            <a:off x="3064908" y="4899404"/>
            <a:ext cx="9491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Pijl-omlaag 25"/>
          <p:cNvSpPr/>
          <p:nvPr/>
        </p:nvSpPr>
        <p:spPr>
          <a:xfrm>
            <a:off x="1497136" y="5996920"/>
            <a:ext cx="484632" cy="709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0373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uClr>
                <a:srgbClr val="1B2C6C"/>
              </a:buClr>
            </a:pPr>
            <a:r>
              <a:rPr lang="en-US" sz="5400" b="1" err="1">
                <a:solidFill>
                  <a:srgbClr val="FFFFFF"/>
                </a:solidFill>
              </a:rPr>
              <a:t>Patiëntenreis</a:t>
            </a:r>
            <a:r>
              <a:rPr lang="en-US" sz="5400" b="1">
                <a:solidFill>
                  <a:srgbClr val="FFFFFF"/>
                </a:solidFill>
              </a:rPr>
              <a:t>: </a:t>
            </a:r>
            <a:r>
              <a:rPr lang="en-US" sz="5400" b="1" err="1">
                <a:solidFill>
                  <a:srgbClr val="FFFFFF"/>
                </a:solidFill>
              </a:rPr>
              <a:t>voorschrijven</a:t>
            </a:r>
            <a:r>
              <a:rPr lang="en-US" sz="5400" b="1">
                <a:solidFill>
                  <a:srgbClr val="FFFFFF"/>
                </a:solidFill>
              </a:rPr>
              <a:t> </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80" y="307731"/>
            <a:ext cx="3997637" cy="3997637"/>
          </a:xfrm>
          <a:prstGeom prst="rect">
            <a:avLst/>
          </a:prstGeom>
        </p:spPr>
      </p:pic>
      <p:pic>
        <p:nvPicPr>
          <p:cNvPr id="3" name="Tijdelijke aanduiding voor inhoud 2"/>
          <p:cNvPicPr>
            <a:picLocks noGrp="1" noChangeAspect="1"/>
          </p:cNvPicPr>
          <p:nvPr>
            <p:ph idx="1"/>
          </p:nvPr>
        </p:nvPicPr>
        <p:blipFill>
          <a:blip r:embed="rId4"/>
          <a:stretch>
            <a:fillRect/>
          </a:stretch>
        </p:blipFill>
        <p:spPr>
          <a:xfrm>
            <a:off x="6416043" y="485637"/>
            <a:ext cx="5455917" cy="3641824"/>
          </a:xfrm>
          <a:prstGeom prst="rect">
            <a:avLst/>
          </a:prstGeom>
        </p:spPr>
      </p:pic>
      <p:cxnSp>
        <p:nvCxnSpPr>
          <p:cNvPr id="33"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40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err="1">
                <a:solidFill>
                  <a:srgbClr val="48AD7E"/>
                </a:solidFill>
              </a:rPr>
              <a:t>Patiëntenreis</a:t>
            </a:r>
            <a:r>
              <a:rPr lang="nl-NL" sz="5400" b="1">
                <a:solidFill>
                  <a:srgbClr val="48AD7E"/>
                </a:solidFill>
              </a:rPr>
              <a:t>: voorschrijven </a:t>
            </a: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a:xfrm>
            <a:off x="838200" y="1825625"/>
            <a:ext cx="10515600" cy="4241355"/>
          </a:xfrm>
        </p:spPr>
        <p:txBody>
          <a:bodyPr>
            <a:normAutofit fontScale="92500" lnSpcReduction="10000"/>
          </a:bodyPr>
          <a:lstStyle/>
          <a:p>
            <a:r>
              <a:rPr lang="nl-NL" sz="3200"/>
              <a:t>Voorschrijven op basis van de diagnose</a:t>
            </a:r>
          </a:p>
          <a:p>
            <a:r>
              <a:rPr lang="nl-NL" sz="3200"/>
              <a:t>NHG standaard voor de medicijnklasse</a:t>
            </a:r>
          </a:p>
          <a:p>
            <a:r>
              <a:rPr lang="nl-NL" sz="3200"/>
              <a:t>Gebruikt de patiënt al een inhalator effectief?</a:t>
            </a:r>
          </a:p>
          <a:p>
            <a:r>
              <a:rPr lang="nl-NL" sz="3200"/>
              <a:t>Kies dan bij voorkeur uit dezelfde ‘straat’ of basistechniek </a:t>
            </a:r>
          </a:p>
          <a:p>
            <a:r>
              <a:rPr lang="nl-NL" sz="3200"/>
              <a:t>Keuze van de passende inhalator m.b.v. </a:t>
            </a:r>
            <a:r>
              <a:rPr lang="nl-NL" sz="3200" b="1">
                <a:solidFill>
                  <a:srgbClr val="00B050"/>
                </a:solidFill>
              </a:rPr>
              <a:t>www.inhalatiemedicatie.nl </a:t>
            </a:r>
          </a:p>
          <a:p>
            <a:r>
              <a:rPr lang="nl-NL" sz="3200"/>
              <a:t>De patiënt voorbereiden / ‘primen’  op instructie en dus </a:t>
            </a:r>
            <a:r>
              <a:rPr lang="nl-NL" sz="3200" b="1"/>
              <a:t>tijd</a:t>
            </a:r>
            <a:r>
              <a:rPr lang="nl-NL" sz="3200"/>
              <a:t> nemen!</a:t>
            </a:r>
          </a:p>
          <a:p>
            <a:r>
              <a:rPr lang="nl-NL" sz="3200"/>
              <a:t>Adviseren zélf af te halen</a:t>
            </a:r>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08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uClr>
                <a:srgbClr val="1B2C6C"/>
              </a:buClr>
            </a:pPr>
            <a:r>
              <a:rPr lang="en-US" sz="5400" b="1">
                <a:solidFill>
                  <a:srgbClr val="FFFFFF"/>
                </a:solidFill>
              </a:rPr>
              <a:t> www.inhalatiemedicatie.nl</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80" y="307731"/>
            <a:ext cx="3997637" cy="3997637"/>
          </a:xfrm>
          <a:prstGeom prst="rect">
            <a:avLst/>
          </a:prstGeom>
        </p:spPr>
      </p:pic>
      <p:pic>
        <p:nvPicPr>
          <p:cNvPr id="4" name="Tijdelijke aanduiding voor inhoud 3"/>
          <p:cNvPicPr>
            <a:picLocks noGrp="1" noChangeAspect="1"/>
          </p:cNvPicPr>
          <p:nvPr>
            <p:ph idx="1"/>
          </p:nvPr>
        </p:nvPicPr>
        <p:blipFill>
          <a:blip r:embed="rId4"/>
          <a:stretch>
            <a:fillRect/>
          </a:stretch>
        </p:blipFill>
        <p:spPr>
          <a:xfrm>
            <a:off x="6416043" y="485637"/>
            <a:ext cx="5455917" cy="3641824"/>
          </a:xfrm>
          <a:prstGeom prst="rect">
            <a:avLst/>
          </a:prstGeom>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237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hlinkClick r:id="rId3"/>
              </a:rPr>
              <a:t>www.inhalatiemedicatie.nl</a:t>
            </a:r>
            <a:r>
              <a:rPr lang="nl-NL" sz="5400" b="1">
                <a:solidFill>
                  <a:srgbClr val="48AD7E"/>
                </a:solidFill>
              </a:rPr>
              <a:t>  </a:t>
            </a: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normAutofit/>
          </a:bodyPr>
          <a:lstStyle/>
          <a:p>
            <a:r>
              <a:rPr lang="nl-NL"/>
              <a:t>De goede match tussen patiënt en inhalator?</a:t>
            </a:r>
          </a:p>
          <a:p>
            <a:r>
              <a:rPr lang="nl-NL"/>
              <a:t>Eerst kiezen voor een passend device in relatie tot de karakteristieken van de patiënt</a:t>
            </a:r>
          </a:p>
          <a:p>
            <a:r>
              <a:rPr lang="nl-NL"/>
              <a:t>Kan de patiënt maximaal uitademen? (noodzakelijk bij iedere </a:t>
            </a:r>
            <a:r>
              <a:rPr lang="nl-NL" err="1"/>
              <a:t>inhalatiemanouevre</a:t>
            </a:r>
            <a:r>
              <a:rPr lang="nl-NL"/>
              <a:t> ) </a:t>
            </a:r>
          </a:p>
          <a:p>
            <a:r>
              <a:rPr lang="nl-NL"/>
              <a:t>Kan de patiënt de adem 10 seconden vasthouden? ( DPI, Soft-mist, </a:t>
            </a:r>
            <a:r>
              <a:rPr lang="nl-NL" err="1"/>
              <a:t>ademgestuurde</a:t>
            </a:r>
            <a:r>
              <a:rPr lang="nl-NL"/>
              <a:t> inhalator)</a:t>
            </a:r>
          </a:p>
          <a:p>
            <a:r>
              <a:rPr lang="nl-NL"/>
              <a:t>Kan de patiënt met voldoende kracht inademen? (DPI)</a:t>
            </a:r>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90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kumimoji="0" lang="nl-NL" sz="5400" b="1" i="0" u="none" strike="noStrike" kern="1200" cap="none" spc="0" normalizeH="0" baseline="0" noProof="0">
                <a:ln>
                  <a:noFill/>
                </a:ln>
                <a:solidFill>
                  <a:srgbClr val="48AD7E"/>
                </a:solidFill>
                <a:effectLst/>
                <a:uLnTx/>
                <a:uFillTx/>
                <a:latin typeface="Calibri Light" panose="020F0302020204030204"/>
                <a:ea typeface="+mj-ea"/>
                <a:cs typeface="+mj-cs"/>
                <a:hlinkClick r:id="rId3"/>
              </a:rPr>
              <a:t>www.inhalatiemedicatie.nl</a:t>
            </a:r>
            <a:r>
              <a:rPr kumimoji="0" lang="nl-NL" sz="5400" b="1" i="0" u="none" strike="noStrike" kern="1200" cap="none" spc="0" normalizeH="0" baseline="0" noProof="0">
                <a:ln>
                  <a:noFill/>
                </a:ln>
                <a:solidFill>
                  <a:srgbClr val="48AD7E"/>
                </a:solidFill>
                <a:effectLst/>
                <a:uLnTx/>
                <a:uFillTx/>
                <a:latin typeface="Calibri Light" panose="020F0302020204030204"/>
                <a:ea typeface="+mj-ea"/>
                <a:cs typeface="+mj-cs"/>
              </a:rPr>
              <a:t>  </a:t>
            </a:r>
            <a:endParaRPr lang="nl-NL" sz="5400" b="1">
              <a:solidFill>
                <a:srgbClr val="48AD7E"/>
              </a:solidFill>
            </a:endParaRP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lstStyle/>
          <a:p>
            <a:r>
              <a:rPr lang="nl-NL"/>
              <a:t>Demonstatie website</a:t>
            </a:r>
          </a:p>
          <a:p>
            <a:pPr marL="0" indent="0">
              <a:buNone/>
            </a:pPr>
            <a:endParaRPr lang="nl-NL"/>
          </a:p>
          <a:p>
            <a:r>
              <a:rPr lang="nl-NL"/>
              <a:t>‘</a:t>
            </a:r>
            <a:r>
              <a:rPr lang="nl-NL" err="1"/>
              <a:t>Coolblue</a:t>
            </a:r>
            <a:r>
              <a:rPr lang="nl-NL"/>
              <a:t>’</a:t>
            </a:r>
          </a:p>
          <a:p>
            <a:r>
              <a:rPr lang="nl-NL"/>
              <a:t>Onafhankelijkheid</a:t>
            </a:r>
          </a:p>
          <a:p>
            <a:r>
              <a:rPr lang="nl-NL"/>
              <a:t>Preferentiebeleid zorgverzekeraars verwerkt</a:t>
            </a:r>
          </a:p>
          <a:p>
            <a:r>
              <a:rPr lang="nl-NL"/>
              <a:t>Linken naar inhalatorgebruik.nl</a:t>
            </a:r>
          </a:p>
          <a:p>
            <a:r>
              <a:rPr lang="nl-NL"/>
              <a:t>Onderhoud / </a:t>
            </a:r>
            <a:r>
              <a:rPr lang="nl-NL" err="1"/>
              <a:t>uptodate</a:t>
            </a:r>
            <a:r>
              <a:rPr lang="nl-NL"/>
              <a:t> houden</a:t>
            </a:r>
          </a:p>
          <a:p>
            <a:r>
              <a:rPr lang="nl-NL"/>
              <a:t>Op- of aanmerkingen via link</a:t>
            </a:r>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70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uClr>
                <a:srgbClr val="1B2C6C"/>
              </a:buClr>
            </a:pPr>
            <a:r>
              <a:rPr lang="en-US" sz="5400" b="1">
                <a:solidFill>
                  <a:srgbClr val="FFFFFF"/>
                </a:solidFill>
              </a:rPr>
              <a:t> </a:t>
            </a:r>
            <a:r>
              <a:rPr lang="en-US" sz="5400" b="1" err="1">
                <a:solidFill>
                  <a:srgbClr val="FFFFFF"/>
                </a:solidFill>
              </a:rPr>
              <a:t>Patiëntenreis</a:t>
            </a:r>
            <a:r>
              <a:rPr lang="en-US" sz="5400" b="1">
                <a:solidFill>
                  <a:srgbClr val="FFFFFF"/>
                </a:solidFill>
              </a:rPr>
              <a:t>: def. </a:t>
            </a:r>
            <a:r>
              <a:rPr lang="en-US" sz="5400" b="1" err="1">
                <a:solidFill>
                  <a:srgbClr val="FFFFFF"/>
                </a:solidFill>
              </a:rPr>
              <a:t>keuze</a:t>
            </a:r>
            <a:r>
              <a:rPr lang="en-US" sz="5400" b="1">
                <a:solidFill>
                  <a:srgbClr val="FFFFFF"/>
                </a:solidFill>
              </a:rPr>
              <a:t> </a:t>
            </a:r>
            <a:r>
              <a:rPr lang="en-US" sz="5400" b="1" err="1">
                <a:solidFill>
                  <a:srgbClr val="FFFFFF"/>
                </a:solidFill>
              </a:rPr>
              <a:t>en</a:t>
            </a:r>
            <a:r>
              <a:rPr lang="en-US" sz="5400" b="1">
                <a:solidFill>
                  <a:srgbClr val="FFFFFF"/>
                </a:solidFill>
              </a:rPr>
              <a:t> </a:t>
            </a:r>
            <a:r>
              <a:rPr lang="en-US" sz="5400" b="1" err="1">
                <a:solidFill>
                  <a:srgbClr val="FFFFFF"/>
                </a:solidFill>
              </a:rPr>
              <a:t>instructie</a:t>
            </a:r>
            <a:r>
              <a:rPr lang="en-US" sz="5400" b="1">
                <a:solidFill>
                  <a:srgbClr val="FFFFFF"/>
                </a:solidFill>
              </a:rPr>
              <a:t> </a:t>
            </a:r>
          </a:p>
        </p:txBody>
      </p:sp>
      <p:pic>
        <p:nvPicPr>
          <p:cNvPr id="10" name="Afbeelding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040" y="1004819"/>
            <a:ext cx="3425609" cy="2603460"/>
          </a:xfrm>
          <a:prstGeom prst="rect">
            <a:avLst/>
          </a:prstGeom>
        </p:spPr>
      </p:pic>
      <p:pic>
        <p:nvPicPr>
          <p:cNvPr id="4" name="Tijdelijke aanduiding voor inhoud 3"/>
          <p:cNvPicPr>
            <a:picLocks noGrp="1" noChangeAspect="1"/>
          </p:cNvPicPr>
          <p:nvPr>
            <p:ph idx="1"/>
          </p:nvPr>
        </p:nvPicPr>
        <p:blipFill>
          <a:blip r:embed="rId4"/>
          <a:stretch>
            <a:fillRect/>
          </a:stretch>
        </p:blipFill>
        <p:spPr>
          <a:xfrm>
            <a:off x="4385729" y="1160678"/>
            <a:ext cx="3433324" cy="2291743"/>
          </a:xfrm>
          <a:prstGeom prst="rect">
            <a:avLst/>
          </a:prstGeom>
        </p:spPr>
      </p:pic>
      <p:cxnSp>
        <p:nvCxnSpPr>
          <p:cNvPr id="24" name="Straight Connector 2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cxnSp>
        <p:nvCxnSpPr>
          <p:cNvPr id="26" name="Straight Connector 2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38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err="1">
                <a:solidFill>
                  <a:srgbClr val="48AD7E"/>
                </a:solidFill>
              </a:rPr>
              <a:t>Patiëntenreis</a:t>
            </a:r>
            <a:r>
              <a:rPr lang="nl-NL" sz="5400" b="1">
                <a:solidFill>
                  <a:srgbClr val="48AD7E"/>
                </a:solidFill>
              </a:rPr>
              <a:t>: instructie 1 </a:t>
            </a: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lstStyle/>
          <a:p>
            <a:r>
              <a:rPr lang="nl-NL"/>
              <a:t>Definitieve keuze en </a:t>
            </a:r>
            <a:r>
              <a:rPr lang="nl-NL" b="1"/>
              <a:t>eerste instructie </a:t>
            </a:r>
            <a:r>
              <a:rPr lang="nl-NL"/>
              <a:t>door POH</a:t>
            </a:r>
          </a:p>
          <a:p>
            <a:r>
              <a:rPr lang="nl-NL"/>
              <a:t>Maak een goede afspraak binnen uw praktijk: wie doet wat?</a:t>
            </a:r>
          </a:p>
          <a:p>
            <a:r>
              <a:rPr lang="nl-NL"/>
              <a:t>Eventueel recept: MET EERSTE INSTRUCTIE naar apotheek</a:t>
            </a:r>
          </a:p>
          <a:p>
            <a:r>
              <a:rPr lang="nl-NL"/>
              <a:t>Instructie volgen IRW methode</a:t>
            </a:r>
          </a:p>
          <a:p>
            <a:r>
              <a:rPr lang="nl-NL"/>
              <a:t>Placebomateriaal / </a:t>
            </a:r>
            <a:r>
              <a:rPr lang="nl-NL">
                <a:hlinkClick r:id="rId3"/>
              </a:rPr>
              <a:t>www.inhalatorgebruik.nl</a:t>
            </a:r>
            <a:r>
              <a:rPr lang="nl-NL"/>
              <a:t> </a:t>
            </a:r>
          </a:p>
          <a:p>
            <a:r>
              <a:rPr lang="nl-NL"/>
              <a:t>Inhalatiepas</a:t>
            </a:r>
          </a:p>
          <a:p>
            <a:r>
              <a:rPr lang="nl-NL"/>
              <a:t>Patiëntenkaart ( schriftelijke instructie)</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1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94360" y="640263"/>
            <a:ext cx="3822192" cy="1344975"/>
          </a:xfrm>
        </p:spPr>
        <p:txBody>
          <a:bodyPr>
            <a:normAutofit/>
          </a:bodyPr>
          <a:lstStyle/>
          <a:p>
            <a:pPr>
              <a:buClr>
                <a:srgbClr val="1B2C6C"/>
              </a:buClr>
            </a:pPr>
            <a:r>
              <a:rPr lang="nl-NL" sz="3600" b="1">
                <a:solidFill>
                  <a:schemeClr val="bg1"/>
                </a:solidFill>
              </a:rPr>
              <a:t> Programma</a:t>
            </a:r>
          </a:p>
        </p:txBody>
      </p:sp>
      <p:cxnSp>
        <p:nvCxnSpPr>
          <p:cNvPr id="45" name="Straight Connector 4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872120D-DD2B-49AE-98DA-A2DAA669B812}"/>
              </a:ext>
            </a:extLst>
          </p:cNvPr>
          <p:cNvSpPr>
            <a:spLocks noGrp="1"/>
          </p:cNvSpPr>
          <p:nvPr>
            <p:ph idx="1"/>
          </p:nvPr>
        </p:nvSpPr>
        <p:spPr>
          <a:xfrm>
            <a:off x="593610" y="1733797"/>
            <a:ext cx="3822192" cy="4160976"/>
          </a:xfrm>
        </p:spPr>
        <p:txBody>
          <a:bodyPr>
            <a:normAutofit/>
          </a:bodyPr>
          <a:lstStyle/>
          <a:p>
            <a:endParaRPr lang="nl-NL" sz="2000">
              <a:solidFill>
                <a:schemeClr val="bg1"/>
              </a:solidFill>
            </a:endParaRP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kumimoji="0" lang="nl-NL" sz="2400" b="0" i="0" u="none" strike="noStrike" kern="1200" cap="none" spc="0" normalizeH="0" baseline="0" noProof="0">
                <a:ln>
                  <a:noFill/>
                </a:ln>
                <a:solidFill>
                  <a:schemeClr val="bg1"/>
                </a:solidFill>
                <a:effectLst/>
                <a:uLnTx/>
                <a:uFillTx/>
                <a:latin typeface="Calibri" panose="020F0502020204030204"/>
                <a:ea typeface="+mn-ea"/>
                <a:cs typeface="+mn-cs"/>
              </a:rPr>
              <a:t>Welkom </a:t>
            </a:r>
            <a:r>
              <a:rPr lang="nl-NL" sz="2400">
                <a:solidFill>
                  <a:schemeClr val="bg1"/>
                </a:solidFill>
                <a:latin typeface="Calibri" panose="020F0502020204030204"/>
              </a:rPr>
              <a:t>en inleiding</a:t>
            </a:r>
            <a:endParaRPr kumimoji="0" lang="nl-NL" sz="24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lang="nl-NL" sz="2400" err="1">
                <a:solidFill>
                  <a:schemeClr val="bg1"/>
                </a:solidFill>
                <a:latin typeface="Calibri" panose="020F0502020204030204"/>
              </a:rPr>
              <a:t>Patiëntenreis</a:t>
            </a:r>
            <a:r>
              <a:rPr lang="nl-NL" sz="2400">
                <a:solidFill>
                  <a:schemeClr val="bg1"/>
                </a:solidFill>
                <a:latin typeface="Calibri" panose="020F0502020204030204"/>
              </a:rPr>
              <a:t> en werkafspraken</a:t>
            </a: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kumimoji="0" lang="nl-NL" sz="2400" b="0" i="0" u="none" strike="noStrike" kern="1200" cap="none" spc="0" normalizeH="0" baseline="0" noProof="0">
                <a:ln>
                  <a:noFill/>
                </a:ln>
                <a:solidFill>
                  <a:schemeClr val="bg1"/>
                </a:solidFill>
                <a:effectLst/>
                <a:uLnTx/>
                <a:uFillTx/>
                <a:latin typeface="Calibri" panose="020F0502020204030204"/>
                <a:ea typeface="+mn-ea"/>
                <a:cs typeface="+mn-cs"/>
              </a:rPr>
              <a:t>In</a:t>
            </a:r>
            <a:r>
              <a:rPr lang="nl-NL" sz="2400" err="1">
                <a:solidFill>
                  <a:schemeClr val="bg1"/>
                </a:solidFill>
                <a:latin typeface="Calibri" panose="020F0502020204030204"/>
              </a:rPr>
              <a:t>troductie</a:t>
            </a:r>
            <a:r>
              <a:rPr lang="nl-NL" sz="2400">
                <a:solidFill>
                  <a:schemeClr val="bg1"/>
                </a:solidFill>
                <a:latin typeface="Calibri" panose="020F0502020204030204"/>
              </a:rPr>
              <a:t> website</a:t>
            </a:r>
            <a:endParaRPr kumimoji="0" lang="nl-NL" sz="24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lang="nl-NL" sz="2400">
                <a:solidFill>
                  <a:schemeClr val="bg1"/>
                </a:solidFill>
                <a:latin typeface="Calibri" panose="020F0502020204030204"/>
              </a:rPr>
              <a:t>PAUZE</a:t>
            </a: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kumimoji="0" lang="nl-NL" sz="2400" b="0" i="0" u="none" strike="noStrike" kern="1200" cap="none" spc="0" normalizeH="0" baseline="0" noProof="0">
                <a:ln>
                  <a:noFill/>
                </a:ln>
                <a:solidFill>
                  <a:schemeClr val="bg1"/>
                </a:solidFill>
                <a:effectLst/>
                <a:uLnTx/>
                <a:uFillTx/>
                <a:latin typeface="Calibri" panose="020F0502020204030204"/>
                <a:ea typeface="+mn-ea"/>
                <a:cs typeface="+mn-cs"/>
              </a:rPr>
              <a:t>IMIS training</a:t>
            </a: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lang="nl-NL" sz="2400">
                <a:solidFill>
                  <a:schemeClr val="bg1"/>
                </a:solidFill>
                <a:latin typeface="Calibri" panose="020F0502020204030204"/>
              </a:rPr>
              <a:t>Discussie</a:t>
            </a: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r>
              <a:rPr lang="nl-NL" sz="2400">
                <a:solidFill>
                  <a:schemeClr val="bg1"/>
                </a:solidFill>
                <a:latin typeface="Calibri" panose="020F0502020204030204"/>
              </a:rPr>
              <a:t>Afsluiting</a:t>
            </a:r>
            <a:endParaRPr kumimoji="0" lang="nl-NL" sz="24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endParaRPr kumimoji="0" lang="nl-NL" sz="2000" b="0" i="0" u="none" strike="noStrike" kern="1200" cap="none" spc="0" normalizeH="0" baseline="0" noProof="0">
              <a:ln>
                <a:noFill/>
              </a:ln>
              <a:solidFill>
                <a:schemeClr val="bg1"/>
              </a:solidFill>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
                <a:srgbClr val="1B2C6C"/>
              </a:buClr>
              <a:buSzTx/>
              <a:buFont typeface="Arial" panose="020B0604020202020204" pitchFamily="34" charset="0"/>
              <a:buChar char="•"/>
              <a:tabLst/>
              <a:defRPr/>
            </a:pPr>
            <a:endParaRPr kumimoji="0" lang="nl-NL" sz="2000" b="0" i="0" u="none" strike="noStrike" kern="1200" cap="none" spc="0" normalizeH="0" baseline="0" noProof="0">
              <a:ln>
                <a:noFill/>
              </a:ln>
              <a:solidFill>
                <a:schemeClr val="bg1"/>
              </a:solidFill>
              <a:effectLst/>
              <a:uLnTx/>
              <a:uFillTx/>
              <a:latin typeface="Calibri" panose="020F0502020204030204"/>
              <a:ea typeface="+mn-ea"/>
              <a:cs typeface="+mn-cs"/>
            </a:endParaRPr>
          </a:p>
          <a:p>
            <a:endParaRPr lang="nl-NL" sz="2000">
              <a:solidFill>
                <a:schemeClr val="bg1"/>
              </a:solidFill>
            </a:endParaRPr>
          </a:p>
          <a:p>
            <a:endParaRPr lang="nl-NL" sz="2000">
              <a:solidFill>
                <a:schemeClr val="bg1"/>
              </a:solidFill>
            </a:endParaRP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3">
            <a:extLst>
              <a:ext uri="{28A0092B-C50C-407E-A947-70E740481C1C}">
                <a14:useLocalDpi xmlns:a14="http://schemas.microsoft.com/office/drawing/2010/main" val="0"/>
              </a:ext>
            </a:extLst>
          </a:blip>
          <a:srcRect l="6103" r="6056"/>
          <a:stretch/>
        </p:blipFill>
        <p:spPr>
          <a:xfrm>
            <a:off x="5890953" y="484632"/>
            <a:ext cx="5036177" cy="5733287"/>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673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IRW methode in het kort</a:t>
            </a:r>
          </a:p>
        </p:txBody>
      </p:sp>
      <p:sp>
        <p:nvSpPr>
          <p:cNvPr id="3" name="Tijdelijke aanduiding voor inhoud 2">
            <a:extLst>
              <a:ext uri="{FF2B5EF4-FFF2-40B4-BE49-F238E27FC236}">
                <a16:creationId xmlns:a16="http://schemas.microsoft.com/office/drawing/2014/main" id="{86716E18-230A-4558-983D-7276AF358529}"/>
              </a:ext>
            </a:extLst>
          </p:cNvPr>
          <p:cNvSpPr>
            <a:spLocks noGrp="1"/>
          </p:cNvSpPr>
          <p:nvPr>
            <p:ph idx="1"/>
          </p:nvPr>
        </p:nvSpPr>
        <p:spPr>
          <a:xfrm>
            <a:off x="838200" y="1825625"/>
            <a:ext cx="10515600" cy="4223788"/>
          </a:xfrm>
        </p:spPr>
        <p:txBody>
          <a:bodyPr>
            <a:normAutofit/>
          </a:bodyPr>
          <a:lstStyle/>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Voordoen: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 voert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 (zonder uitleg)</a:t>
            </a:r>
            <a:endParaRPr lang="nl-NL" sz="440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Uitleggen: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voert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 en legt</a:t>
            </a:r>
            <a:r>
              <a:rPr lang="nl-NL">
                <a:solidFill>
                  <a:srgbClr val="48AD7E"/>
                </a:solidFill>
                <a:latin typeface="Calibri" panose="020F0502020204030204" pitchFamily="34" charset="0"/>
                <a:ea typeface="Times New Roman" panose="02020603050405020304" pitchFamily="18" charset="0"/>
                <a:cs typeface="Times New Roman" panose="02020603050405020304" pitchFamily="18" charset="0"/>
              </a:rPr>
              <a:t>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uit</a:t>
            </a: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Benoemen: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patiënt benoemt,  de zorgverlener voert uit</a:t>
            </a:r>
            <a:endParaRPr lang="nl-NL" sz="440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Zelf doen: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patiënt voert uit</a:t>
            </a:r>
          </a:p>
          <a:p>
            <a:pPr marL="342900" lvl="0" indent="-342900">
              <a:spcAft>
                <a:spcPts val="0"/>
              </a:spcAft>
              <a:buFont typeface="+mj-lt"/>
              <a:buAutoNum type="arabicPeriod"/>
            </a:pPr>
            <a:r>
              <a:rPr lang="nl-NL">
                <a:latin typeface="Calibri" panose="020F0502020204030204" pitchFamily="34" charset="0"/>
                <a:ea typeface="Times New Roman" panose="02020603050405020304" pitchFamily="18" charset="0"/>
                <a:cs typeface="Times New Roman" panose="02020603050405020304" pitchFamily="18" charset="0"/>
              </a:rPr>
              <a:t>Feedback: 	de </a:t>
            </a:r>
            <a:r>
              <a:rPr lang="nl-NL" b="1">
                <a:solidFill>
                  <a:srgbClr val="48AD7E"/>
                </a:solidFill>
                <a:latin typeface="Calibri" panose="020F0502020204030204" pitchFamily="34" charset="0"/>
                <a:ea typeface="Times New Roman" panose="02020603050405020304" pitchFamily="18" charset="0"/>
                <a:cs typeface="Times New Roman" panose="02020603050405020304" pitchFamily="18" charset="0"/>
              </a:rPr>
              <a:t>zorgverlener geeft feedback</a:t>
            </a:r>
            <a:endParaRPr lang="nl-NL" sz="4400">
              <a:latin typeface="Times New Roman" panose="02020603050405020304" pitchFamily="18" charset="0"/>
              <a:ea typeface="Times New Roman" panose="02020603050405020304" pitchFamily="18" charset="0"/>
            </a:endParaRPr>
          </a:p>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4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649270" y="4615840"/>
            <a:ext cx="3885141" cy="1526741"/>
          </a:xfrm>
        </p:spPr>
        <p:txBody>
          <a:bodyPr>
            <a:normAutofit/>
          </a:bodyPr>
          <a:lstStyle/>
          <a:p>
            <a:pPr algn="r">
              <a:buClr>
                <a:srgbClr val="1B2C6C"/>
              </a:buClr>
            </a:pPr>
            <a:r>
              <a:rPr lang="nl-NL" sz="3600" b="1">
                <a:solidFill>
                  <a:schemeClr val="bg1"/>
                </a:solidFill>
              </a:rPr>
              <a:t>Inhalatiepas</a:t>
            </a:r>
            <a:r>
              <a:rPr lang="nl-NL" sz="3000" b="1">
                <a:solidFill>
                  <a:schemeClr val="bg1"/>
                </a:solidFill>
              </a:rPr>
              <a:t> </a:t>
            </a:r>
          </a:p>
        </p:txBody>
      </p:sp>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l="327" r="686" b="-2"/>
          <a:stretch/>
        </p:blipFill>
        <p:spPr>
          <a:xfrm>
            <a:off x="393308" y="352931"/>
            <a:ext cx="5559480" cy="3749040"/>
          </a:xfrm>
          <a:prstGeom prst="rect">
            <a:avLst/>
          </a:prstGeom>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4">
            <a:extLst>
              <a:ext uri="{28A0092B-C50C-407E-A947-70E740481C1C}">
                <a14:useLocalDpi xmlns:a14="http://schemas.microsoft.com/office/drawing/2010/main" val="0"/>
              </a:ext>
            </a:extLst>
          </a:blip>
          <a:srcRect t="12458" r="-3" b="19952"/>
          <a:stretch/>
        </p:blipFill>
        <p:spPr>
          <a:xfrm>
            <a:off x="6251736" y="357013"/>
            <a:ext cx="5546955" cy="3749040"/>
          </a:xfrm>
          <a:prstGeom prst="rect">
            <a:avLst/>
          </a:prstGeom>
        </p:spPr>
      </p:pic>
      <p:cxnSp>
        <p:nvCxnSpPr>
          <p:cNvPr id="29" name="Straight Connector 28">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a:xfrm>
            <a:off x="4945336" y="4615840"/>
            <a:ext cx="6609921" cy="1526741"/>
          </a:xfrm>
        </p:spPr>
        <p:txBody>
          <a:bodyPr anchor="ctr">
            <a:normAutofit/>
          </a:bodyPr>
          <a:lstStyle/>
          <a:p>
            <a:endParaRPr lang="nl-NL" sz="2200">
              <a:solidFill>
                <a:schemeClr val="bg1"/>
              </a:solidFill>
            </a:endParaRPr>
          </a:p>
          <a:p>
            <a:endParaRPr lang="nl-NL" sz="2200">
              <a:solidFill>
                <a:schemeClr val="bg1"/>
              </a:solidFill>
            </a:endParaRPr>
          </a:p>
        </p:txBody>
      </p: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51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Inhalatiepas: de achterkant</a:t>
            </a:r>
          </a:p>
        </p:txBody>
      </p:sp>
      <p:pic>
        <p:nvPicPr>
          <p:cNvPr id="4" name="Tijdelijke aanduiding voor inhoud 3"/>
          <p:cNvPicPr>
            <a:picLocks noGrp="1" noChangeAspect="1"/>
          </p:cNvPicPr>
          <p:nvPr>
            <p:ph idx="1"/>
          </p:nvPr>
        </p:nvPicPr>
        <p:blipFill>
          <a:blip r:embed="rId3"/>
          <a:stretch>
            <a:fillRect/>
          </a:stretch>
        </p:blipFill>
        <p:spPr>
          <a:xfrm>
            <a:off x="1140311" y="1441525"/>
            <a:ext cx="8918089" cy="4595291"/>
          </a:xfrm>
          <a:prstGeom prst="rect">
            <a:avLst/>
          </a:prstGeom>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16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uClr>
                <a:srgbClr val="1B2C6C"/>
              </a:buClr>
            </a:pPr>
            <a:r>
              <a:rPr lang="en-US" sz="5400" b="1">
                <a:solidFill>
                  <a:srgbClr val="FFFFFF"/>
                </a:solidFill>
              </a:rPr>
              <a:t> </a:t>
            </a:r>
            <a:r>
              <a:rPr lang="en-US" sz="5400" b="1" err="1">
                <a:solidFill>
                  <a:srgbClr val="FFFFFF"/>
                </a:solidFill>
              </a:rPr>
              <a:t>Patiëntenreis</a:t>
            </a:r>
            <a:r>
              <a:rPr lang="en-US" sz="5400" b="1">
                <a:solidFill>
                  <a:srgbClr val="FFFFFF"/>
                </a:solidFill>
              </a:rPr>
              <a:t>: </a:t>
            </a:r>
            <a:r>
              <a:rPr lang="en-US" sz="5400" b="1" err="1">
                <a:solidFill>
                  <a:srgbClr val="FFFFFF"/>
                </a:solidFill>
              </a:rPr>
              <a:t>instructie</a:t>
            </a:r>
            <a:r>
              <a:rPr lang="en-US" sz="5400" b="1">
                <a:solidFill>
                  <a:srgbClr val="FFFFFF"/>
                </a:solidFill>
              </a:rPr>
              <a:t> 2</a:t>
            </a:r>
          </a:p>
        </p:txBody>
      </p:sp>
      <p:pic>
        <p:nvPicPr>
          <p:cNvPr id="10" name="Afbeelding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040" y="1163252"/>
            <a:ext cx="3425609" cy="2286594"/>
          </a:xfrm>
          <a:prstGeom prst="rect">
            <a:avLst/>
          </a:prstGeom>
        </p:spPr>
      </p:pic>
      <p:pic>
        <p:nvPicPr>
          <p:cNvPr id="3" name="Tijdelijke aanduiding voor inhoud 2"/>
          <p:cNvPicPr>
            <a:picLocks noGrp="1" noChangeAspect="1"/>
          </p:cNvPicPr>
          <p:nvPr>
            <p:ph idx="1"/>
          </p:nvPr>
        </p:nvPicPr>
        <p:blipFill>
          <a:blip r:embed="rId4"/>
          <a:stretch>
            <a:fillRect/>
          </a:stretch>
        </p:blipFill>
        <p:spPr>
          <a:xfrm>
            <a:off x="4385729" y="1160678"/>
            <a:ext cx="3433324" cy="2291743"/>
          </a:xfrm>
          <a:prstGeom prst="rect">
            <a:avLst/>
          </a:prstGeom>
        </p:spPr>
      </p:pic>
      <p:cxnSp>
        <p:nvCxnSpPr>
          <p:cNvPr id="24" name="Straight Connector 2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cxnSp>
        <p:nvCxnSpPr>
          <p:cNvPr id="26" name="Straight Connector 2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653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a:t>
            </a:r>
            <a:r>
              <a:rPr lang="nl-NL" sz="5400" b="1" err="1">
                <a:solidFill>
                  <a:srgbClr val="48AD7E"/>
                </a:solidFill>
              </a:rPr>
              <a:t>Patiëntenreis</a:t>
            </a:r>
            <a:r>
              <a:rPr lang="nl-NL" sz="5400" b="1">
                <a:solidFill>
                  <a:srgbClr val="48AD7E"/>
                </a:solidFill>
              </a:rPr>
              <a:t>: instructie 2</a:t>
            </a:r>
          </a:p>
        </p:txBody>
      </p:sp>
      <p:sp>
        <p:nvSpPr>
          <p:cNvPr id="3" name="Tijdelijke aanduiding voor inhoud 2">
            <a:extLst>
              <a:ext uri="{FF2B5EF4-FFF2-40B4-BE49-F238E27FC236}">
                <a16:creationId xmlns:a16="http://schemas.microsoft.com/office/drawing/2014/main" id="{86716E18-230A-4558-983D-7276AF358529}"/>
              </a:ext>
            </a:extLst>
          </p:cNvPr>
          <p:cNvSpPr>
            <a:spLocks noGrp="1"/>
          </p:cNvSpPr>
          <p:nvPr>
            <p:ph idx="1"/>
          </p:nvPr>
        </p:nvSpPr>
        <p:spPr/>
        <p:txBody>
          <a:bodyPr>
            <a:normAutofit/>
          </a:bodyPr>
          <a:lstStyle/>
          <a:p>
            <a:r>
              <a:rPr lang="nl-NL" sz="3200"/>
              <a:t>1</a:t>
            </a:r>
            <a:r>
              <a:rPr lang="nl-NL" sz="3200" baseline="30000"/>
              <a:t>e</a:t>
            </a:r>
            <a:r>
              <a:rPr lang="nl-NL" sz="3200"/>
              <a:t> of </a:t>
            </a:r>
            <a:r>
              <a:rPr lang="nl-NL" sz="3200" b="1"/>
              <a:t>2</a:t>
            </a:r>
            <a:r>
              <a:rPr lang="nl-NL" sz="3200" b="1" baseline="30000"/>
              <a:t>e</a:t>
            </a:r>
            <a:r>
              <a:rPr lang="nl-NL" sz="3200" b="1"/>
              <a:t> instructie</a:t>
            </a:r>
          </a:p>
          <a:p>
            <a:r>
              <a:rPr lang="nl-NL" sz="3200"/>
              <a:t>Gebruik </a:t>
            </a:r>
            <a:r>
              <a:rPr lang="nl-NL" sz="3200" u="sng"/>
              <a:t>eigen</a:t>
            </a:r>
            <a:r>
              <a:rPr lang="nl-NL" sz="3200"/>
              <a:t> medicatie</a:t>
            </a:r>
          </a:p>
          <a:p>
            <a:r>
              <a:rPr lang="nl-NL" sz="3200"/>
              <a:t>IRW methode</a:t>
            </a:r>
          </a:p>
          <a:p>
            <a:r>
              <a:rPr lang="nl-NL" sz="3200"/>
              <a:t>Inhalatiepas </a:t>
            </a:r>
          </a:p>
          <a:p>
            <a:r>
              <a:rPr lang="nl-NL" sz="3200"/>
              <a:t>Patiëntenkaart</a:t>
            </a:r>
          </a:p>
          <a:p>
            <a:r>
              <a:rPr lang="nl-NL" sz="3200"/>
              <a:t>Servicebericht na enkele dagen</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94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a:t>
            </a:r>
            <a:r>
              <a:rPr lang="nl-NL" sz="5400" b="1" err="1">
                <a:solidFill>
                  <a:srgbClr val="48AD7E"/>
                </a:solidFill>
              </a:rPr>
              <a:t>Patiëntenreis</a:t>
            </a:r>
            <a:r>
              <a:rPr lang="nl-NL" sz="5400" b="1">
                <a:solidFill>
                  <a:srgbClr val="48AD7E"/>
                </a:solidFill>
              </a:rPr>
              <a:t>: instructie 3</a:t>
            </a:r>
          </a:p>
        </p:txBody>
      </p:sp>
      <p:sp>
        <p:nvSpPr>
          <p:cNvPr id="3" name="Tijdelijke aanduiding voor inhoud 2">
            <a:extLst>
              <a:ext uri="{FF2B5EF4-FFF2-40B4-BE49-F238E27FC236}">
                <a16:creationId xmlns:a16="http://schemas.microsoft.com/office/drawing/2014/main" id="{86716E18-230A-4558-983D-7276AF358529}"/>
              </a:ext>
            </a:extLst>
          </p:cNvPr>
          <p:cNvSpPr>
            <a:spLocks noGrp="1"/>
          </p:cNvSpPr>
          <p:nvPr>
            <p:ph idx="1"/>
          </p:nvPr>
        </p:nvSpPr>
        <p:spPr/>
        <p:txBody>
          <a:bodyPr>
            <a:normAutofit/>
          </a:bodyPr>
          <a:lstStyle/>
          <a:p>
            <a:r>
              <a:rPr lang="nl-NL" sz="3200" b="1"/>
              <a:t>3</a:t>
            </a:r>
            <a:r>
              <a:rPr lang="nl-NL" sz="3200" b="1" baseline="30000"/>
              <a:t>e</a:t>
            </a:r>
            <a:r>
              <a:rPr lang="nl-NL" sz="3200" b="1"/>
              <a:t> instructie </a:t>
            </a:r>
            <a:r>
              <a:rPr lang="nl-NL" sz="3200"/>
              <a:t>bij de tweede uitgifte door apotheek</a:t>
            </a:r>
          </a:p>
          <a:p>
            <a:r>
              <a:rPr lang="nl-NL" sz="3200"/>
              <a:t>Bij onvoldoende resultaat, of:</a:t>
            </a:r>
          </a:p>
          <a:p>
            <a:pPr marL="0" indent="0">
              <a:buNone/>
            </a:pPr>
            <a:r>
              <a:rPr lang="nl-NL" sz="3200"/>
              <a:t>a.	4</a:t>
            </a:r>
            <a:r>
              <a:rPr lang="nl-NL" sz="3200" baseline="30000"/>
              <a:t>e</a:t>
            </a:r>
            <a:r>
              <a:rPr lang="nl-NL" sz="3200"/>
              <a:t> instructie binnen enkele weken door apotheek</a:t>
            </a:r>
          </a:p>
          <a:p>
            <a:pPr marL="0" indent="0">
              <a:buNone/>
            </a:pPr>
            <a:r>
              <a:rPr lang="nl-NL" sz="3200"/>
              <a:t>b.	Contact opnemen met voorschrijver met voorstel voor wijziging</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18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uClr>
                <a:srgbClr val="1B2C6C"/>
              </a:buClr>
            </a:pPr>
            <a:r>
              <a:rPr lang="en-US" sz="5400" b="1">
                <a:solidFill>
                  <a:srgbClr val="FFFFFF"/>
                </a:solidFill>
              </a:rPr>
              <a:t> </a:t>
            </a:r>
            <a:r>
              <a:rPr lang="en-US" sz="5400" b="1" err="1">
                <a:solidFill>
                  <a:srgbClr val="FFFFFF"/>
                </a:solidFill>
              </a:rPr>
              <a:t>Patiëntenreis</a:t>
            </a:r>
            <a:r>
              <a:rPr lang="en-US" sz="5400" b="1">
                <a:solidFill>
                  <a:srgbClr val="FFFFFF"/>
                </a:solidFill>
              </a:rPr>
              <a:t>: </a:t>
            </a:r>
            <a:r>
              <a:rPr lang="en-US" sz="5400" b="1" err="1">
                <a:solidFill>
                  <a:srgbClr val="FFFFFF"/>
                </a:solidFill>
              </a:rPr>
              <a:t>jaarcontrole</a:t>
            </a:r>
            <a:r>
              <a:rPr lang="en-US" sz="5400" b="1">
                <a:solidFill>
                  <a:srgbClr val="FFFFFF"/>
                </a:solidFill>
              </a:rPr>
              <a:t> </a:t>
            </a:r>
          </a:p>
        </p:txBody>
      </p:sp>
      <p:pic>
        <p:nvPicPr>
          <p:cNvPr id="7" name="Afbeelding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31467" y="1264604"/>
            <a:ext cx="3425609" cy="2286594"/>
          </a:xfrm>
          <a:prstGeom prst="rect">
            <a:avLst/>
          </a:prstGeom>
        </p:spPr>
      </p:pic>
      <p:pic>
        <p:nvPicPr>
          <p:cNvPr id="4" name="Tijdelijke aanduiding voor inhoud 3"/>
          <p:cNvPicPr>
            <a:picLocks noGrp="1" noChangeAspect="1"/>
          </p:cNvPicPr>
          <p:nvPr>
            <p:ph idx="1"/>
          </p:nvPr>
        </p:nvPicPr>
        <p:blipFill>
          <a:blip r:embed="rId4"/>
          <a:stretch>
            <a:fillRect/>
          </a:stretch>
        </p:blipFill>
        <p:spPr>
          <a:xfrm>
            <a:off x="318359" y="1293221"/>
            <a:ext cx="3433324" cy="2291743"/>
          </a:xfrm>
          <a:prstGeom prst="rect">
            <a:avLst/>
          </a:prstGeom>
        </p:spPr>
      </p:pic>
      <p:cxnSp>
        <p:nvCxnSpPr>
          <p:cNvPr id="24" name="Straight Connector 2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cxnSp>
        <p:nvCxnSpPr>
          <p:cNvPr id="26" name="Straight Connector 2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9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err="1">
                <a:solidFill>
                  <a:srgbClr val="48AD7E"/>
                </a:solidFill>
              </a:rPr>
              <a:t>Patiëntenreis</a:t>
            </a:r>
            <a:r>
              <a:rPr lang="nl-NL" sz="5400" b="1">
                <a:solidFill>
                  <a:srgbClr val="48AD7E"/>
                </a:solidFill>
              </a:rPr>
              <a:t> in schema </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Tijdelijke aanduiding voor inhoud 15">
            <a:extLst>
              <a:ext uri="{FF2B5EF4-FFF2-40B4-BE49-F238E27FC236}">
                <a16:creationId xmlns:a16="http://schemas.microsoft.com/office/drawing/2014/main" id="{8D982384-F659-455F-B7E8-EF4C725F3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5142" y="1381646"/>
            <a:ext cx="5744519" cy="5369926"/>
          </a:xfrm>
          <a:prstGeom prst="rect">
            <a:avLst/>
          </a:prstGeom>
          <a:noFill/>
          <a:ln>
            <a:noFill/>
          </a:ln>
        </p:spPr>
      </p:pic>
    </p:spTree>
    <p:extLst>
      <p:ext uri="{BB962C8B-B14F-4D97-AF65-F5344CB8AC3E}">
        <p14:creationId xmlns:p14="http://schemas.microsoft.com/office/powerpoint/2010/main" val="86339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Communicatie</a:t>
            </a:r>
          </a:p>
        </p:txBody>
      </p:sp>
      <p:sp>
        <p:nvSpPr>
          <p:cNvPr id="3" name="Tijdelijke aanduiding voor inhoud 2">
            <a:extLst>
              <a:ext uri="{FF2B5EF4-FFF2-40B4-BE49-F238E27FC236}">
                <a16:creationId xmlns:a16="http://schemas.microsoft.com/office/drawing/2014/main" id="{86716E18-230A-4558-983D-7276AF358529}"/>
              </a:ext>
            </a:extLst>
          </p:cNvPr>
          <p:cNvSpPr>
            <a:spLocks noGrp="1"/>
          </p:cNvSpPr>
          <p:nvPr>
            <p:ph idx="1"/>
          </p:nvPr>
        </p:nvSpPr>
        <p:spPr/>
        <p:txBody>
          <a:bodyPr>
            <a:normAutofit/>
          </a:bodyPr>
          <a:lstStyle/>
          <a:p>
            <a:r>
              <a:rPr lang="nl-NL"/>
              <a:t>‘Primen’ door de voorschrijver</a:t>
            </a:r>
          </a:p>
          <a:p>
            <a:r>
              <a:rPr lang="nl-NL"/>
              <a:t>Iedereen benoemt het belang van instructie en de herhaling ervan</a:t>
            </a:r>
          </a:p>
          <a:p>
            <a:r>
              <a:rPr lang="nl-NL"/>
              <a:t>Vastleggen van de resultaten in HIS, ZIS, AIS en op inhalatiepas</a:t>
            </a:r>
          </a:p>
          <a:p>
            <a:r>
              <a:rPr lang="nl-NL"/>
              <a:t>Terugkoppelen naar voorschrijver indien:</a:t>
            </a:r>
          </a:p>
          <a:p>
            <a:pPr lvl="1"/>
            <a:r>
              <a:rPr lang="nl-NL"/>
              <a:t>Wijzigingen en praktische problemen </a:t>
            </a:r>
          </a:p>
          <a:p>
            <a:pPr lvl="1"/>
            <a:r>
              <a:rPr lang="nl-NL"/>
              <a:t>Uitleveren ander inhalator/medicatie </a:t>
            </a:r>
          </a:p>
          <a:p>
            <a:pPr lvl="1"/>
            <a:r>
              <a:rPr lang="nl-NL"/>
              <a:t>Niet lukken van de juiste inhalatietechniek met een voorstel voor wijziging</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59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Werkafspraak </a:t>
            </a:r>
          </a:p>
        </p:txBody>
      </p:sp>
      <p:pic>
        <p:nvPicPr>
          <p:cNvPr id="3" name="Tijdelijke aanduiding voor inhoud 2"/>
          <p:cNvPicPr>
            <a:picLocks noGrp="1" noChangeAspect="1"/>
          </p:cNvPicPr>
          <p:nvPr>
            <p:ph idx="1"/>
          </p:nvPr>
        </p:nvPicPr>
        <p:blipFill>
          <a:blip r:embed="rId3"/>
          <a:stretch>
            <a:fillRect/>
          </a:stretch>
        </p:blipFill>
        <p:spPr>
          <a:xfrm>
            <a:off x="1570616" y="1887819"/>
            <a:ext cx="8197328" cy="3856765"/>
          </a:xfrm>
          <a:prstGeom prst="rect">
            <a:avLst/>
          </a:prstGeom>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sp>
        <p:nvSpPr>
          <p:cNvPr id="3" name="Ondertitel 2">
            <a:extLst>
              <a:ext uri="{FF2B5EF4-FFF2-40B4-BE49-F238E27FC236}">
                <a16:creationId xmlns:a16="http://schemas.microsoft.com/office/drawing/2014/main" id="{AB3A494D-E560-4A73-A118-AA426731C297}"/>
              </a:ext>
            </a:extLst>
          </p:cNvPr>
          <p:cNvSpPr>
            <a:spLocks noGrp="1"/>
          </p:cNvSpPr>
          <p:nvPr>
            <p:ph idx="1"/>
          </p:nvPr>
        </p:nvSpPr>
        <p:spPr/>
        <p:txBody>
          <a:bodyPr>
            <a:normAutofit/>
          </a:bodyPr>
          <a:lstStyle/>
          <a:p>
            <a:pPr>
              <a:buClr>
                <a:srgbClr val="1B2C6C"/>
              </a:buClr>
            </a:pPr>
            <a:r>
              <a:rPr lang="nl-NL" sz="4000">
                <a:solidFill>
                  <a:srgbClr val="48AD7E"/>
                </a:solidFill>
              </a:rPr>
              <a:t>Wat is het probleem bij inhalatie?</a:t>
            </a:r>
          </a:p>
          <a:p>
            <a:pPr lvl="1">
              <a:buClr>
                <a:srgbClr val="1B2C6C"/>
              </a:buClr>
            </a:pPr>
            <a:r>
              <a:rPr lang="nl-NL" sz="3600">
                <a:solidFill>
                  <a:srgbClr val="48AD7E"/>
                </a:solidFill>
              </a:rPr>
              <a:t>70% maakt fouten</a:t>
            </a:r>
          </a:p>
          <a:p>
            <a:pPr lvl="1">
              <a:buClr>
                <a:srgbClr val="1B2C6C"/>
              </a:buClr>
            </a:pPr>
            <a:r>
              <a:rPr lang="nl-NL" sz="3600">
                <a:solidFill>
                  <a:srgbClr val="48AD7E"/>
                </a:solidFill>
              </a:rPr>
              <a:t>Kennis patiënten</a:t>
            </a:r>
          </a:p>
          <a:p>
            <a:pPr lvl="1">
              <a:buClr>
                <a:srgbClr val="1B2C6C"/>
              </a:buClr>
            </a:pPr>
            <a:r>
              <a:rPr lang="nl-NL" sz="3600">
                <a:solidFill>
                  <a:srgbClr val="48AD7E"/>
                </a:solidFill>
              </a:rPr>
              <a:t>Juiste keuze device </a:t>
            </a:r>
          </a:p>
          <a:p>
            <a:pPr>
              <a:buClr>
                <a:srgbClr val="1B2C6C"/>
              </a:buClr>
            </a:pPr>
            <a:endParaRPr lang="nl-NL" sz="4000">
              <a:solidFill>
                <a:srgbClr val="48AD7E"/>
              </a:solidFill>
            </a:endParaRP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19033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buClr>
                <a:srgbClr val="1B2C6C"/>
              </a:buClr>
            </a:pPr>
            <a:r>
              <a:rPr lang="en-US" sz="5400" b="1">
                <a:solidFill>
                  <a:srgbClr val="FFFFFF"/>
                </a:solidFill>
              </a:rPr>
              <a:t>PAUZE</a:t>
            </a:r>
          </a:p>
        </p:txBody>
      </p:sp>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707" y="2426818"/>
            <a:ext cx="3997637" cy="3997637"/>
          </a:xfrm>
          <a:prstGeom prst="rect">
            <a:avLst/>
          </a:prstGeom>
        </p:spPr>
      </p:pic>
      <p:cxnSp>
        <p:nvCxnSpPr>
          <p:cNvPr id="24" name="Straight Connector 2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Tijdelijke aanduiding voor inhoud 3">
            <a:extLst>
              <a:ext uri="{FF2B5EF4-FFF2-40B4-BE49-F238E27FC236}">
                <a16:creationId xmlns:a16="http://schemas.microsoft.com/office/drawing/2014/main" id="{C5457AA2-7F09-44F1-A43A-6563CDD84BC0}"/>
              </a:ext>
            </a:extLst>
          </p:cNvPr>
          <p:cNvPicPr>
            <a:picLocks noGrp="1" noChangeAspect="1"/>
          </p:cNvPicPr>
          <p:nvPr>
            <p:ph idx="1"/>
          </p:nvPr>
        </p:nvPicPr>
        <p:blipFill>
          <a:blip r:embed="rId4"/>
          <a:stretch>
            <a:fillRect/>
          </a:stretch>
        </p:blipFill>
        <p:spPr>
          <a:xfrm>
            <a:off x="6445073" y="2604724"/>
            <a:ext cx="5455917" cy="3641824"/>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019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136">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649270" y="4615840"/>
            <a:ext cx="3885141" cy="1526741"/>
          </a:xfrm>
        </p:spPr>
        <p:txBody>
          <a:bodyPr vert="horz" lIns="91440" tIns="45720" rIns="91440" bIns="45720" rtlCol="0">
            <a:normAutofit/>
          </a:bodyPr>
          <a:lstStyle/>
          <a:p>
            <a:pPr algn="r">
              <a:buClr>
                <a:srgbClr val="1B2C6C"/>
              </a:buClr>
            </a:pPr>
            <a:r>
              <a:rPr lang="en-US" sz="3000" b="1">
                <a:solidFill>
                  <a:schemeClr val="bg1"/>
                </a:solidFill>
              </a:rPr>
              <a:t>IMIS training </a:t>
            </a:r>
          </a:p>
        </p:txBody>
      </p:sp>
      <p:pic>
        <p:nvPicPr>
          <p:cNvPr id="4098" name="Picture 2" descr="Stichting Inhalatie Medicatie – –">
            <a:extLst>
              <a:ext uri="{FF2B5EF4-FFF2-40B4-BE49-F238E27FC236}">
                <a16:creationId xmlns:a16="http://schemas.microsoft.com/office/drawing/2014/main" id="{0591F9B4-DC32-409D-B87B-336808DEF2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3308" y="815520"/>
            <a:ext cx="5559480" cy="282386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693" y="357013"/>
            <a:ext cx="3749040" cy="3749040"/>
          </a:xfrm>
          <a:prstGeom prst="rect">
            <a:avLst/>
          </a:prstGeom>
        </p:spPr>
      </p:pic>
      <p:cxnSp>
        <p:nvCxnSpPr>
          <p:cNvPr id="4105" name="Straight Connector 138">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4106" name="Content Placeholder 4101">
            <a:extLst>
              <a:ext uri="{FF2B5EF4-FFF2-40B4-BE49-F238E27FC236}">
                <a16:creationId xmlns:a16="http://schemas.microsoft.com/office/drawing/2014/main" id="{B93F0B2B-7B9B-1F81-2E2B-DB65DB33B438}"/>
              </a:ext>
            </a:extLst>
          </p:cNvPr>
          <p:cNvSpPr>
            <a:spLocks noGrp="1"/>
          </p:cNvSpPr>
          <p:nvPr>
            <p:ph idx="1"/>
          </p:nvPr>
        </p:nvSpPr>
        <p:spPr>
          <a:xfrm>
            <a:off x="4945336" y="4615840"/>
            <a:ext cx="6609921" cy="1526741"/>
          </a:xfrm>
        </p:spPr>
        <p:txBody>
          <a:bodyPr anchor="ctr">
            <a:normAutofit/>
          </a:bodyPr>
          <a:lstStyle/>
          <a:p>
            <a:endParaRPr lang="en-US" sz="2200">
              <a:solidFill>
                <a:schemeClr val="bg1"/>
              </a:solidFill>
            </a:endParaRPr>
          </a:p>
        </p:txBody>
      </p: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6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649270" y="4615840"/>
            <a:ext cx="3885141" cy="1526741"/>
          </a:xfrm>
        </p:spPr>
        <p:txBody>
          <a:bodyPr vert="horz" lIns="91440" tIns="45720" rIns="91440" bIns="45720" rtlCol="0">
            <a:normAutofit/>
          </a:bodyPr>
          <a:lstStyle/>
          <a:p>
            <a:pPr algn="r">
              <a:buClr>
                <a:srgbClr val="1B2C6C"/>
              </a:buClr>
            </a:pPr>
            <a:r>
              <a:rPr lang="en-US" sz="3000" b="1">
                <a:solidFill>
                  <a:schemeClr val="bg1"/>
                </a:solidFill>
              </a:rPr>
              <a:t>www.kahoot.it</a:t>
            </a:r>
          </a:p>
        </p:txBody>
      </p:sp>
      <p:pic>
        <p:nvPicPr>
          <p:cNvPr id="2050" name="Picture 2" descr="Kahoot | Avans tools">
            <a:extLst>
              <a:ext uri="{FF2B5EF4-FFF2-40B4-BE49-F238E27FC236}">
                <a16:creationId xmlns:a16="http://schemas.microsoft.com/office/drawing/2014/main" id="{0DCCD257-00AC-480F-BB02-9056E0C75B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1" r="15987" b="1"/>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4">
            <a:extLst>
              <a:ext uri="{28A0092B-C50C-407E-A947-70E740481C1C}">
                <a14:useLocalDpi xmlns:a14="http://schemas.microsoft.com/office/drawing/2010/main" val="0"/>
              </a:ext>
            </a:extLst>
          </a:blip>
          <a:srcRect t="12458" r="-3" b="19952"/>
          <a:stretch/>
        </p:blipFill>
        <p:spPr>
          <a:xfrm>
            <a:off x="6251736" y="357013"/>
            <a:ext cx="5546955" cy="3749040"/>
          </a:xfrm>
          <a:prstGeom prst="rect">
            <a:avLst/>
          </a:prstGeom>
        </p:spPr>
      </p:pic>
      <p:cxnSp>
        <p:nvCxnSpPr>
          <p:cNvPr id="193" name="Straight Connector 19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54" name="Content Placeholder 2053">
            <a:extLst>
              <a:ext uri="{FF2B5EF4-FFF2-40B4-BE49-F238E27FC236}">
                <a16:creationId xmlns:a16="http://schemas.microsoft.com/office/drawing/2014/main" id="{E74ADD7D-CFD6-7B67-370B-E9B711590AA7}"/>
              </a:ext>
            </a:extLst>
          </p:cNvPr>
          <p:cNvSpPr>
            <a:spLocks noGrp="1"/>
          </p:cNvSpPr>
          <p:nvPr>
            <p:ph idx="1"/>
          </p:nvPr>
        </p:nvSpPr>
        <p:spPr>
          <a:xfrm>
            <a:off x="4945336" y="4615840"/>
            <a:ext cx="6609921" cy="1526741"/>
          </a:xfrm>
        </p:spPr>
        <p:txBody>
          <a:bodyPr anchor="ctr">
            <a:normAutofit/>
          </a:bodyPr>
          <a:lstStyle/>
          <a:p>
            <a:r>
              <a:rPr lang="en-US" sz="2200">
                <a:solidFill>
                  <a:schemeClr val="bg1"/>
                </a:solidFill>
              </a:rPr>
              <a:t>Code </a:t>
            </a:r>
            <a:r>
              <a:rPr lang="en-US" sz="2200" err="1">
                <a:solidFill>
                  <a:schemeClr val="bg1"/>
                </a:solidFill>
              </a:rPr>
              <a:t>invoeren</a:t>
            </a:r>
            <a:endParaRPr lang="en-US" sz="2200">
              <a:solidFill>
                <a:schemeClr val="bg1"/>
              </a:solidFill>
            </a:endParaRPr>
          </a:p>
        </p:txBody>
      </p:sp>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394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WIM in de praktijk: discussie </a:t>
            </a: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normAutofit/>
          </a:bodyPr>
          <a:lstStyle/>
          <a:p>
            <a:r>
              <a:rPr lang="nl-NL" sz="3200"/>
              <a:t>Gedragsverandering kost tijd! </a:t>
            </a:r>
          </a:p>
          <a:p>
            <a:pPr marL="0" indent="0">
              <a:buNone/>
            </a:pPr>
            <a:endParaRPr lang="nl-NL" sz="3200"/>
          </a:p>
          <a:p>
            <a:r>
              <a:rPr lang="nl-NL" sz="3200"/>
              <a:t>Wat helpt om het te laten slagen? Succesfactoren ?</a:t>
            </a:r>
          </a:p>
          <a:p>
            <a:r>
              <a:rPr lang="nl-NL" sz="3200"/>
              <a:t>Wat zorgt dat het mogelijk niet gaat lukken? </a:t>
            </a:r>
            <a:r>
              <a:rPr kumimoji="0" lang="nl-NL" sz="3200" b="0" i="0" u="none" strike="noStrike" kern="1200" cap="none" spc="0" normalizeH="0" baseline="0" noProof="0">
                <a:ln>
                  <a:noFill/>
                </a:ln>
                <a:solidFill>
                  <a:prstClr val="black"/>
                </a:solidFill>
                <a:effectLst/>
                <a:uLnTx/>
                <a:uFillTx/>
                <a:latin typeface="Calibri" panose="020F0502020204030204"/>
                <a:ea typeface="+mn-ea"/>
                <a:cs typeface="+mn-cs"/>
              </a:rPr>
              <a:t>Barrières? </a:t>
            </a:r>
          </a:p>
          <a:p>
            <a:r>
              <a:rPr lang="nl-NL" sz="3200">
                <a:solidFill>
                  <a:prstClr val="black"/>
                </a:solidFill>
                <a:latin typeface="Calibri" panose="020F0502020204030204"/>
              </a:rPr>
              <a:t>Communicatie!</a:t>
            </a:r>
            <a:endParaRPr kumimoji="0" lang="nl-NL" sz="3200" b="0" i="0" u="none" strike="noStrike" kern="1200" cap="none" spc="0" normalizeH="0" baseline="0" noProof="0">
              <a:ln>
                <a:noFill/>
              </a:ln>
              <a:solidFill>
                <a:prstClr val="black"/>
              </a:solidFill>
              <a:effectLst/>
              <a:uLnTx/>
              <a:uFillTx/>
              <a:latin typeface="Calibri" panose="020F0502020204030204"/>
              <a:ea typeface="+mn-ea"/>
              <a:cs typeface="+mn-cs"/>
            </a:endParaRPr>
          </a:p>
          <a:p>
            <a:r>
              <a:rPr lang="nl-NL" sz="3200"/>
              <a:t>Nogmaals: Rol van de patiënt in het geheel</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8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Borging</a:t>
            </a: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normAutofit/>
          </a:bodyPr>
          <a:lstStyle/>
          <a:p>
            <a:r>
              <a:rPr lang="nl-NL" sz="3200"/>
              <a:t>Hoe houden we elkaar aan de gemaakte afspraken?</a:t>
            </a:r>
          </a:p>
          <a:p>
            <a:r>
              <a:rPr lang="nl-NL" sz="3200"/>
              <a:t>Bereikbaarheid projectgroep / helpdesk</a:t>
            </a:r>
          </a:p>
          <a:p>
            <a:r>
              <a:rPr lang="nl-NL" sz="3200" err="1"/>
              <a:t>Mystery</a:t>
            </a:r>
            <a:r>
              <a:rPr lang="nl-NL" sz="3200"/>
              <a:t> </a:t>
            </a:r>
            <a:r>
              <a:rPr lang="nl-NL" sz="3200" err="1"/>
              <a:t>guest</a:t>
            </a:r>
            <a:r>
              <a:rPr lang="nl-NL" sz="3200"/>
              <a:t>?</a:t>
            </a:r>
          </a:p>
          <a:p>
            <a:r>
              <a:rPr lang="nl-NL" sz="3200"/>
              <a:t>Nieuwsbrief via website</a:t>
            </a:r>
          </a:p>
          <a:p>
            <a:r>
              <a:rPr lang="nl-NL" sz="3200"/>
              <a:t>Evaluatiemoment</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426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r>
              <a:rPr lang="nl-NL" sz="5400" b="1">
                <a:solidFill>
                  <a:srgbClr val="48AD7E"/>
                </a:solidFill>
              </a:rPr>
              <a:t> Afronding</a:t>
            </a:r>
          </a:p>
        </p:txBody>
      </p:sp>
      <p:graphicFrame>
        <p:nvGraphicFramePr>
          <p:cNvPr id="17" name="Tijdelijke aanduiding voor inhoud 2">
            <a:extLst>
              <a:ext uri="{FF2B5EF4-FFF2-40B4-BE49-F238E27FC236}">
                <a16:creationId xmlns:a16="http://schemas.microsoft.com/office/drawing/2014/main" id="{E0F46639-D753-F323-7A41-10CC6B1E66D9}"/>
              </a:ext>
            </a:extLst>
          </p:cNvPr>
          <p:cNvGraphicFramePr>
            <a:graphicFrameLocks noGrp="1"/>
          </p:cNvGraphicFramePr>
          <p:nvPr>
            <p:ph sz="half" idx="1"/>
            <p:extLst>
              <p:ext uri="{D42A27DB-BD31-4B8C-83A1-F6EECF244321}">
                <p14:modId xmlns:p14="http://schemas.microsoft.com/office/powerpoint/2010/main" val="1533094654"/>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jdelijke aanduiding voor inhoud 6">
            <a:extLst>
              <a:ext uri="{FF2B5EF4-FFF2-40B4-BE49-F238E27FC236}">
                <a16:creationId xmlns:a16="http://schemas.microsoft.com/office/drawing/2014/main" id="{C3816774-2D0A-40B1-89BF-7DAB0DCDE5AD}"/>
              </a:ext>
            </a:extLst>
          </p:cNvPr>
          <p:cNvSpPr>
            <a:spLocks noGrp="1"/>
          </p:cNvSpPr>
          <p:nvPr>
            <p:ph sz="half" idx="2"/>
          </p:nvPr>
        </p:nvSpPr>
        <p:spPr/>
        <p:txBody>
          <a:bodyPr>
            <a:normAutofit/>
          </a:bodyPr>
          <a:lstStyle/>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AE9B7144-55A8-4261-B912-F1DF45FA0C87}"/>
              </a:ext>
            </a:extLst>
          </p:cNvPr>
          <p:cNvPicPr>
            <a:picLocks noChangeAspect="1"/>
          </p:cNvPicPr>
          <p:nvPr/>
        </p:nvPicPr>
        <p:blipFill>
          <a:blip r:embed="rId9"/>
          <a:stretch>
            <a:fillRect/>
          </a:stretch>
        </p:blipFill>
        <p:spPr>
          <a:xfrm>
            <a:off x="6096000" y="1814972"/>
            <a:ext cx="5257800" cy="4118073"/>
          </a:xfrm>
          <a:prstGeom prst="rect">
            <a:avLst/>
          </a:prstGeom>
        </p:spPr>
      </p:pic>
    </p:spTree>
    <p:extLst>
      <p:ext uri="{BB962C8B-B14F-4D97-AF65-F5344CB8AC3E}">
        <p14:creationId xmlns:p14="http://schemas.microsoft.com/office/powerpoint/2010/main" val="3236754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ctrTitle"/>
          </p:nvPr>
        </p:nvSpPr>
        <p:spPr>
          <a:xfrm>
            <a:off x="7464614" y="1783959"/>
            <a:ext cx="4087306" cy="2889114"/>
          </a:xfrm>
        </p:spPr>
        <p:txBody>
          <a:bodyPr anchor="b">
            <a:normAutofit/>
          </a:bodyPr>
          <a:lstStyle/>
          <a:p>
            <a:pPr algn="l">
              <a:buClr>
                <a:srgbClr val="48AD7E"/>
              </a:buClr>
            </a:pPr>
            <a:r>
              <a:rPr lang="nl-NL" sz="4200" b="1"/>
              <a:t>Werkafspraak Inhalatiemedicatie</a:t>
            </a:r>
          </a:p>
        </p:txBody>
      </p:sp>
      <p:sp>
        <p:nvSpPr>
          <p:cNvPr id="3" name="Ondertitel 2">
            <a:extLst>
              <a:ext uri="{FF2B5EF4-FFF2-40B4-BE49-F238E27FC236}">
                <a16:creationId xmlns:a16="http://schemas.microsoft.com/office/drawing/2014/main" id="{AB3A494D-E560-4A73-A118-AA426731C297}"/>
              </a:ext>
            </a:extLst>
          </p:cNvPr>
          <p:cNvSpPr>
            <a:spLocks noGrp="1"/>
          </p:cNvSpPr>
          <p:nvPr>
            <p:ph type="subTitle" idx="1"/>
          </p:nvPr>
        </p:nvSpPr>
        <p:spPr>
          <a:xfrm>
            <a:off x="7464612" y="4750893"/>
            <a:ext cx="4087305" cy="1147863"/>
          </a:xfrm>
        </p:spPr>
        <p:txBody>
          <a:bodyPr anchor="t">
            <a:normAutofit/>
          </a:bodyPr>
          <a:lstStyle/>
          <a:p>
            <a:pPr algn="l">
              <a:buClr>
                <a:srgbClr val="1B2C6C"/>
              </a:buClr>
            </a:pPr>
            <a:r>
              <a:rPr lang="nl-NL" sz="2000">
                <a:latin typeface="+mj-lt"/>
              </a:rPr>
              <a:t>scholingen d.d. 26 april, 11 mei, 18 me, 24 mei, 1 juni, 7 juni 2022</a:t>
            </a:r>
            <a:endParaRPr lang="nl-NL" sz="2000"/>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rotWithShape="1">
          <a:blip r:embed="rId3">
            <a:extLst>
              <a:ext uri="{28A0092B-C50C-407E-A947-70E740481C1C}">
                <a14:useLocalDpi xmlns:a14="http://schemas.microsoft.com/office/drawing/2010/main" val="0"/>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solidFill>
            <a:srgbClr val="E9F2E3"/>
          </a:solidFill>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1561" y="6083378"/>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04567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p:txBody>
          <a:bodyPr>
            <a:normAutofit/>
          </a:bodyPr>
          <a:lstStyle/>
          <a:p>
            <a:pPr algn="l">
              <a:buClr>
                <a:srgbClr val="1B2C6C"/>
              </a:buClr>
            </a:pPr>
            <a:endParaRPr lang="nl-NL" sz="5400" b="1">
              <a:solidFill>
                <a:srgbClr val="48AD7E"/>
              </a:solidFill>
            </a:endParaRPr>
          </a:p>
        </p:txBody>
      </p:sp>
      <p:sp>
        <p:nvSpPr>
          <p:cNvPr id="10" name="Tijdelijke aanduiding voor inhoud 9">
            <a:extLst>
              <a:ext uri="{FF2B5EF4-FFF2-40B4-BE49-F238E27FC236}">
                <a16:creationId xmlns:a16="http://schemas.microsoft.com/office/drawing/2014/main" id="{BEF2E40B-A234-4BE3-963C-7E82950CE977}"/>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1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sp>
        <p:nvSpPr>
          <p:cNvPr id="3" name="Ondertitel 2">
            <a:extLst>
              <a:ext uri="{FF2B5EF4-FFF2-40B4-BE49-F238E27FC236}">
                <a16:creationId xmlns:a16="http://schemas.microsoft.com/office/drawing/2014/main" id="{AB3A494D-E560-4A73-A118-AA426731C297}"/>
              </a:ext>
            </a:extLst>
          </p:cNvPr>
          <p:cNvSpPr>
            <a:spLocks noGrp="1"/>
          </p:cNvSpPr>
          <p:nvPr>
            <p:ph idx="1"/>
          </p:nvPr>
        </p:nvSpPr>
        <p:spPr/>
        <p:txBody>
          <a:bodyPr>
            <a:normAutofit/>
          </a:bodyPr>
          <a:lstStyle/>
          <a:p>
            <a:pPr>
              <a:buClr>
                <a:srgbClr val="1B2C6C"/>
              </a:buClr>
            </a:pPr>
            <a:r>
              <a:rPr lang="nl-NL" sz="4000">
                <a:solidFill>
                  <a:srgbClr val="48AD7E"/>
                </a:solidFill>
              </a:rPr>
              <a:t>Achtergrond van het project</a:t>
            </a:r>
          </a:p>
          <a:p>
            <a:pPr>
              <a:buClr>
                <a:srgbClr val="1B2C6C"/>
              </a:buClr>
            </a:pPr>
            <a:r>
              <a:rPr lang="nl-NL" sz="4000">
                <a:solidFill>
                  <a:srgbClr val="48AD7E"/>
                </a:solidFill>
              </a:rPr>
              <a:t>Behoefte aan </a:t>
            </a:r>
          </a:p>
          <a:p>
            <a:pPr lvl="1">
              <a:buClr>
                <a:srgbClr val="1B2C6C"/>
              </a:buClr>
            </a:pPr>
            <a:r>
              <a:rPr lang="nl-NL" sz="3600">
                <a:solidFill>
                  <a:srgbClr val="48AD7E"/>
                </a:solidFill>
              </a:rPr>
              <a:t>overzicht devices</a:t>
            </a:r>
          </a:p>
          <a:p>
            <a:pPr lvl="1">
              <a:buClr>
                <a:srgbClr val="1B2C6C"/>
              </a:buClr>
            </a:pPr>
            <a:r>
              <a:rPr lang="nl-NL" sz="3600">
                <a:solidFill>
                  <a:srgbClr val="48AD7E"/>
                </a:solidFill>
              </a:rPr>
              <a:t>overzicht preferentiebeleid</a:t>
            </a:r>
          </a:p>
          <a:p>
            <a:pPr lvl="1">
              <a:buClr>
                <a:srgbClr val="1B2C6C"/>
              </a:buClr>
            </a:pPr>
            <a:r>
              <a:rPr lang="nl-NL" sz="3600">
                <a:solidFill>
                  <a:srgbClr val="48AD7E"/>
                </a:solidFill>
              </a:rPr>
              <a:t>afspraken</a:t>
            </a:r>
          </a:p>
          <a:p>
            <a:pPr>
              <a:buClr>
                <a:srgbClr val="1B2C6C"/>
              </a:buClr>
            </a:pPr>
            <a:endParaRPr lang="nl-NL" sz="4000">
              <a:solidFill>
                <a:srgbClr val="48AD7E"/>
              </a:solidFill>
            </a:endParaRPr>
          </a:p>
          <a:p>
            <a:pPr marL="0" indent="0">
              <a:buClr>
                <a:srgbClr val="1B2C6C"/>
              </a:buClr>
              <a:buNone/>
            </a:pPr>
            <a:endParaRPr lang="nl-NL" sz="4000">
              <a:solidFill>
                <a:srgbClr val="48AD7E"/>
              </a:solidFill>
            </a:endParaRPr>
          </a:p>
          <a:p>
            <a:pPr>
              <a:buClr>
                <a:srgbClr val="1B2C6C"/>
              </a:buClr>
            </a:pPr>
            <a:endParaRPr lang="nl-NL" sz="4000">
              <a:solidFill>
                <a:srgbClr val="48AD7E"/>
              </a:solidFill>
            </a:endParaRP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16117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sp>
        <p:nvSpPr>
          <p:cNvPr id="3" name="Ondertitel 2">
            <a:extLst>
              <a:ext uri="{FF2B5EF4-FFF2-40B4-BE49-F238E27FC236}">
                <a16:creationId xmlns:a16="http://schemas.microsoft.com/office/drawing/2014/main" id="{AB3A494D-E560-4A73-A118-AA426731C297}"/>
              </a:ext>
            </a:extLst>
          </p:cNvPr>
          <p:cNvSpPr>
            <a:spLocks noGrp="1"/>
          </p:cNvSpPr>
          <p:nvPr>
            <p:ph idx="1"/>
          </p:nvPr>
        </p:nvSpPr>
        <p:spPr/>
        <p:txBody>
          <a:bodyPr>
            <a:normAutofit fontScale="55000" lnSpcReduction="20000"/>
          </a:bodyPr>
          <a:lstStyle/>
          <a:p>
            <a:pPr>
              <a:buClr>
                <a:srgbClr val="1B2C6C"/>
              </a:buClr>
            </a:pPr>
            <a:r>
              <a:rPr lang="nl-NL" sz="4000">
                <a:solidFill>
                  <a:srgbClr val="48AD7E"/>
                </a:solidFill>
              </a:rPr>
              <a:t>Samenstelling van de werkgroep WIM</a:t>
            </a:r>
          </a:p>
          <a:p>
            <a:pPr>
              <a:buClr>
                <a:srgbClr val="1B2C6C"/>
              </a:buClr>
            </a:pPr>
            <a:r>
              <a:rPr lang="nl-NL" sz="4000">
                <a:solidFill>
                  <a:srgbClr val="48AD7E"/>
                </a:solidFill>
              </a:rPr>
              <a:t>1</a:t>
            </a:r>
            <a:r>
              <a:rPr lang="nl-NL" sz="4000" baseline="30000">
                <a:solidFill>
                  <a:srgbClr val="48AD7E"/>
                </a:solidFill>
              </a:rPr>
              <a:t>e</a:t>
            </a:r>
            <a:r>
              <a:rPr lang="nl-NL" sz="4000">
                <a:solidFill>
                  <a:srgbClr val="48AD7E"/>
                </a:solidFill>
              </a:rPr>
              <a:t> lijn: </a:t>
            </a:r>
          </a:p>
          <a:p>
            <a:pPr lvl="1">
              <a:buClr>
                <a:srgbClr val="1B2C6C"/>
              </a:buClr>
            </a:pPr>
            <a:r>
              <a:rPr lang="nl-NL" sz="3600">
                <a:solidFill>
                  <a:srgbClr val="48AD7E"/>
                </a:solidFill>
              </a:rPr>
              <a:t>Bart </a:t>
            </a:r>
            <a:r>
              <a:rPr lang="nl-NL" sz="3600" err="1">
                <a:solidFill>
                  <a:srgbClr val="48AD7E"/>
                </a:solidFill>
              </a:rPr>
              <a:t>Dahler</a:t>
            </a:r>
            <a:r>
              <a:rPr lang="nl-NL" sz="3600">
                <a:solidFill>
                  <a:srgbClr val="48AD7E"/>
                </a:solidFill>
              </a:rPr>
              <a:t>, huisarts</a:t>
            </a:r>
          </a:p>
          <a:p>
            <a:pPr lvl="1">
              <a:buClr>
                <a:srgbClr val="1B2C6C"/>
              </a:buClr>
            </a:pPr>
            <a:r>
              <a:rPr lang="nl-NL" sz="3600">
                <a:solidFill>
                  <a:srgbClr val="48AD7E"/>
                </a:solidFill>
              </a:rPr>
              <a:t>Jolanda van der Bruggen, POH</a:t>
            </a:r>
          </a:p>
          <a:p>
            <a:pPr lvl="1">
              <a:buClr>
                <a:srgbClr val="1B2C6C"/>
              </a:buClr>
            </a:pPr>
            <a:r>
              <a:rPr lang="nl-NL" sz="3600">
                <a:solidFill>
                  <a:srgbClr val="48AD7E"/>
                </a:solidFill>
              </a:rPr>
              <a:t>Susan Hilbrands, POH</a:t>
            </a:r>
          </a:p>
          <a:p>
            <a:pPr lvl="1">
              <a:buClr>
                <a:srgbClr val="1B2C6C"/>
              </a:buClr>
            </a:pPr>
            <a:r>
              <a:rPr lang="nl-NL" sz="3600">
                <a:solidFill>
                  <a:srgbClr val="48AD7E"/>
                </a:solidFill>
              </a:rPr>
              <a:t>Bert van Bremen, apotheekhoudend huisarts, HZD</a:t>
            </a:r>
          </a:p>
          <a:p>
            <a:pPr lvl="1">
              <a:buClr>
                <a:srgbClr val="1B2C6C"/>
              </a:buClr>
            </a:pPr>
            <a:r>
              <a:rPr lang="nl-NL" sz="3600">
                <a:solidFill>
                  <a:srgbClr val="48AD7E"/>
                </a:solidFill>
              </a:rPr>
              <a:t>Inge Redder, apotheker</a:t>
            </a:r>
          </a:p>
          <a:p>
            <a:pPr>
              <a:buClr>
                <a:srgbClr val="1B2C6C"/>
              </a:buClr>
            </a:pPr>
            <a:r>
              <a:rPr lang="nl-NL" sz="4000">
                <a:solidFill>
                  <a:srgbClr val="48AD7E"/>
                </a:solidFill>
              </a:rPr>
              <a:t>2</a:t>
            </a:r>
            <a:r>
              <a:rPr lang="nl-NL" sz="4000" baseline="30000">
                <a:solidFill>
                  <a:srgbClr val="48AD7E"/>
                </a:solidFill>
              </a:rPr>
              <a:t>e</a:t>
            </a:r>
            <a:r>
              <a:rPr lang="nl-NL" sz="4000">
                <a:solidFill>
                  <a:srgbClr val="48AD7E"/>
                </a:solidFill>
              </a:rPr>
              <a:t> lijn</a:t>
            </a:r>
          </a:p>
          <a:p>
            <a:pPr lvl="1">
              <a:buClr>
                <a:srgbClr val="1B2C6C"/>
              </a:buClr>
            </a:pPr>
            <a:r>
              <a:rPr lang="nl-NL" sz="3600">
                <a:solidFill>
                  <a:srgbClr val="48AD7E"/>
                </a:solidFill>
              </a:rPr>
              <a:t>René van </a:t>
            </a:r>
            <a:r>
              <a:rPr lang="nl-NL" sz="3600" err="1">
                <a:solidFill>
                  <a:srgbClr val="48AD7E"/>
                </a:solidFill>
              </a:rPr>
              <a:t>Heerden</a:t>
            </a:r>
            <a:r>
              <a:rPr lang="nl-NL" sz="3600">
                <a:solidFill>
                  <a:srgbClr val="48AD7E"/>
                </a:solidFill>
              </a:rPr>
              <a:t>, verpleegkundig specialist</a:t>
            </a:r>
          </a:p>
          <a:p>
            <a:pPr lvl="1">
              <a:buClr>
                <a:srgbClr val="1B2C6C"/>
              </a:buClr>
            </a:pPr>
            <a:r>
              <a:rPr lang="nl-NL" sz="3600">
                <a:solidFill>
                  <a:srgbClr val="48AD7E"/>
                </a:solidFill>
              </a:rPr>
              <a:t>Mei-Zei </a:t>
            </a:r>
            <a:r>
              <a:rPr lang="nl-NL" sz="3600" err="1">
                <a:solidFill>
                  <a:srgbClr val="48AD7E"/>
                </a:solidFill>
              </a:rPr>
              <a:t>Wu</a:t>
            </a:r>
            <a:r>
              <a:rPr lang="nl-NL" sz="3600">
                <a:solidFill>
                  <a:srgbClr val="48AD7E"/>
                </a:solidFill>
              </a:rPr>
              <a:t>, longarts</a:t>
            </a:r>
          </a:p>
          <a:p>
            <a:pPr lvl="1">
              <a:buClr>
                <a:srgbClr val="1B2C6C"/>
              </a:buClr>
            </a:pPr>
            <a:r>
              <a:rPr lang="nl-NL" sz="3600" err="1">
                <a:solidFill>
                  <a:srgbClr val="48AD7E"/>
                </a:solidFill>
              </a:rPr>
              <a:t>H</a:t>
            </a:r>
            <a:r>
              <a:rPr lang="nl-NL" sz="3600" b="0" i="0" err="1">
                <a:solidFill>
                  <a:srgbClr val="666666"/>
                </a:solidFill>
                <a:effectLst/>
              </a:rPr>
              <a:t>è</a:t>
            </a:r>
            <a:r>
              <a:rPr lang="nl-NL" sz="3600" err="1">
                <a:solidFill>
                  <a:srgbClr val="48AD7E"/>
                </a:solidFill>
              </a:rPr>
              <a:t>len</a:t>
            </a:r>
            <a:r>
              <a:rPr lang="nl-NL" sz="3600">
                <a:solidFill>
                  <a:srgbClr val="48AD7E"/>
                </a:solidFill>
              </a:rPr>
              <a:t> van Rieken, ziekenhuisapotheker</a:t>
            </a:r>
          </a:p>
          <a:p>
            <a:pPr lvl="1">
              <a:buClr>
                <a:srgbClr val="1B2C6C"/>
              </a:buClr>
            </a:pPr>
            <a:r>
              <a:rPr lang="nl-NL" sz="3600">
                <a:solidFill>
                  <a:srgbClr val="48AD7E"/>
                </a:solidFill>
              </a:rPr>
              <a:t>Merel van der Meulen, poliklinische apotheker</a:t>
            </a:r>
          </a:p>
          <a:p>
            <a:pPr lvl="1">
              <a:buClr>
                <a:srgbClr val="1B2C6C"/>
              </a:buClr>
            </a:pPr>
            <a:endParaRPr lang="nl-NL" sz="3600">
              <a:solidFill>
                <a:srgbClr val="48AD7E"/>
              </a:solidFill>
            </a:endParaRPr>
          </a:p>
          <a:p>
            <a:pPr lvl="1">
              <a:buClr>
                <a:srgbClr val="1B2C6C"/>
              </a:buClr>
            </a:pPr>
            <a:r>
              <a:rPr lang="nl-NL" sz="3600">
                <a:solidFill>
                  <a:srgbClr val="48AD7E"/>
                </a:solidFill>
              </a:rPr>
              <a:t>Karin </a:t>
            </a:r>
            <a:r>
              <a:rPr lang="nl-NL" sz="3600" err="1">
                <a:solidFill>
                  <a:srgbClr val="48AD7E"/>
                </a:solidFill>
              </a:rPr>
              <a:t>Meppelink</a:t>
            </a:r>
            <a:r>
              <a:rPr lang="nl-NL" sz="3600">
                <a:solidFill>
                  <a:srgbClr val="48AD7E"/>
                </a:solidFill>
              </a:rPr>
              <a:t>, secretariële ondersteuning</a:t>
            </a:r>
          </a:p>
          <a:p>
            <a:pPr>
              <a:buClr>
                <a:srgbClr val="1B2C6C"/>
              </a:buClr>
            </a:pPr>
            <a:endParaRPr lang="nl-NL" sz="4000">
              <a:solidFill>
                <a:srgbClr val="48AD7E"/>
              </a:solidFill>
            </a:endParaRPr>
          </a:p>
          <a:p>
            <a:pPr marL="0" indent="0">
              <a:buClr>
                <a:srgbClr val="1B2C6C"/>
              </a:buClr>
              <a:buNone/>
            </a:pPr>
            <a:endParaRPr lang="nl-NL" sz="4000">
              <a:solidFill>
                <a:srgbClr val="48AD7E"/>
              </a:solidFill>
            </a:endParaRP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422930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sp>
        <p:nvSpPr>
          <p:cNvPr id="3" name="Ondertitel 2">
            <a:extLst>
              <a:ext uri="{FF2B5EF4-FFF2-40B4-BE49-F238E27FC236}">
                <a16:creationId xmlns:a16="http://schemas.microsoft.com/office/drawing/2014/main" id="{AB3A494D-E560-4A73-A118-AA426731C297}"/>
              </a:ext>
            </a:extLst>
          </p:cNvPr>
          <p:cNvSpPr>
            <a:spLocks noGrp="1"/>
          </p:cNvSpPr>
          <p:nvPr>
            <p:ph idx="1"/>
          </p:nvPr>
        </p:nvSpPr>
        <p:spPr/>
        <p:txBody>
          <a:bodyPr>
            <a:normAutofit/>
          </a:bodyPr>
          <a:lstStyle/>
          <a:p>
            <a:pPr>
              <a:buClr>
                <a:srgbClr val="1B2C6C"/>
              </a:buClr>
            </a:pPr>
            <a:r>
              <a:rPr lang="nl-NL" sz="4000" err="1">
                <a:solidFill>
                  <a:srgbClr val="48AD7E"/>
                </a:solidFill>
              </a:rPr>
              <a:t>Zorgpad</a:t>
            </a:r>
            <a:r>
              <a:rPr lang="nl-NL" sz="4000">
                <a:solidFill>
                  <a:srgbClr val="48AD7E"/>
                </a:solidFill>
              </a:rPr>
              <a:t> Inhalatiemedicatie ( LAN)</a:t>
            </a:r>
          </a:p>
          <a:p>
            <a:pPr>
              <a:buClr>
                <a:srgbClr val="1B2C6C"/>
              </a:buClr>
            </a:pPr>
            <a:r>
              <a:rPr lang="nl-NL" sz="4000">
                <a:solidFill>
                  <a:srgbClr val="48AD7E"/>
                </a:solidFill>
              </a:rPr>
              <a:t>Gekoppelde onderzoek</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344128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pic>
        <p:nvPicPr>
          <p:cNvPr id="7" name="Tijdelijke aanduiding voor inhoud 6">
            <a:extLst>
              <a:ext uri="{FF2B5EF4-FFF2-40B4-BE49-F238E27FC236}">
                <a16:creationId xmlns:a16="http://schemas.microsoft.com/office/drawing/2014/main" id="{D213E4D5-F046-445B-B15F-1CDB55C8B177}"/>
              </a:ext>
            </a:extLst>
          </p:cNvPr>
          <p:cNvPicPr>
            <a:picLocks noGrp="1" noChangeAspect="1"/>
          </p:cNvPicPr>
          <p:nvPr>
            <p:ph idx="1"/>
          </p:nvPr>
        </p:nvPicPr>
        <p:blipFill>
          <a:blip r:embed="rId3"/>
          <a:stretch>
            <a:fillRect/>
          </a:stretch>
        </p:blipFill>
        <p:spPr>
          <a:xfrm>
            <a:off x="3948437" y="170993"/>
            <a:ext cx="4155039" cy="5843996"/>
          </a:xfrm>
        </p:spPr>
      </p:pic>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270093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
        <p:nvSpPr>
          <p:cNvPr id="18" name="Tijdelijke aanduiding voor inhoud 17">
            <a:extLst>
              <a:ext uri="{FF2B5EF4-FFF2-40B4-BE49-F238E27FC236}">
                <a16:creationId xmlns:a16="http://schemas.microsoft.com/office/drawing/2014/main" id="{EB001E93-F4F8-4CDD-9396-0079F65C2641}"/>
              </a:ext>
            </a:extLst>
          </p:cNvPr>
          <p:cNvSpPr>
            <a:spLocks noGrp="1"/>
          </p:cNvSpPr>
          <p:nvPr>
            <p:ph idx="1"/>
          </p:nvPr>
        </p:nvSpPr>
        <p:spPr/>
        <p:txBody>
          <a:bodyPr/>
          <a:lstStyle/>
          <a:p>
            <a:r>
              <a:rPr lang="nl-NL"/>
              <a:t>1: Diagnose stellen</a:t>
            </a:r>
          </a:p>
          <a:p>
            <a:r>
              <a:rPr lang="nl-NL"/>
              <a:t>2: Diagnose uitleggen, behandeldoelen opstellen</a:t>
            </a:r>
          </a:p>
          <a:p>
            <a:r>
              <a:rPr lang="nl-NL"/>
              <a:t>3: Medicamenteus beleid en voorschrijven</a:t>
            </a:r>
          </a:p>
          <a:p>
            <a:r>
              <a:rPr lang="nl-NL"/>
              <a:t>4: Instructie</a:t>
            </a:r>
          </a:p>
          <a:p>
            <a:r>
              <a:rPr lang="nl-NL"/>
              <a:t>5: 1</a:t>
            </a:r>
            <a:r>
              <a:rPr lang="nl-NL" baseline="30000"/>
              <a:t>e</a:t>
            </a:r>
            <a:r>
              <a:rPr lang="nl-NL"/>
              <a:t> uitgifte en check inhalator en medicatie</a:t>
            </a:r>
          </a:p>
          <a:p>
            <a:r>
              <a:rPr lang="nl-NL"/>
              <a:t>6: Follow-up</a:t>
            </a:r>
          </a:p>
        </p:txBody>
      </p:sp>
    </p:spTree>
    <p:extLst>
      <p:ext uri="{BB962C8B-B14F-4D97-AF65-F5344CB8AC3E}">
        <p14:creationId xmlns:p14="http://schemas.microsoft.com/office/powerpoint/2010/main" val="111229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6CE86-C61E-4383-82C0-0FE26D6A4326}"/>
              </a:ext>
            </a:extLst>
          </p:cNvPr>
          <p:cNvSpPr>
            <a:spLocks noGrp="1"/>
          </p:cNvSpPr>
          <p:nvPr>
            <p:ph type="title"/>
          </p:nvPr>
        </p:nvSpPr>
        <p:spPr>
          <a:xfrm>
            <a:off x="838200" y="365125"/>
            <a:ext cx="8265160" cy="1325563"/>
          </a:xfrm>
        </p:spPr>
        <p:txBody>
          <a:bodyPr>
            <a:normAutofit/>
          </a:bodyPr>
          <a:lstStyle/>
          <a:p>
            <a:pPr>
              <a:buClr>
                <a:srgbClr val="1B2C6C"/>
              </a:buClr>
            </a:pPr>
            <a:r>
              <a:rPr lang="nl-NL" sz="5400" b="1">
                <a:solidFill>
                  <a:srgbClr val="48AD7E"/>
                </a:solidFill>
              </a:rPr>
              <a:t>Inleiding</a:t>
            </a:r>
          </a:p>
        </p:txBody>
      </p:sp>
      <p:sp>
        <p:nvSpPr>
          <p:cNvPr id="3" name="Ondertitel 2">
            <a:extLst>
              <a:ext uri="{FF2B5EF4-FFF2-40B4-BE49-F238E27FC236}">
                <a16:creationId xmlns:a16="http://schemas.microsoft.com/office/drawing/2014/main" id="{AB3A494D-E560-4A73-A118-AA426731C297}"/>
              </a:ext>
            </a:extLst>
          </p:cNvPr>
          <p:cNvSpPr>
            <a:spLocks noGrp="1"/>
          </p:cNvSpPr>
          <p:nvPr>
            <p:ph idx="1"/>
          </p:nvPr>
        </p:nvSpPr>
        <p:spPr/>
        <p:txBody>
          <a:bodyPr>
            <a:normAutofit/>
          </a:bodyPr>
          <a:lstStyle/>
          <a:p>
            <a:pPr>
              <a:buClr>
                <a:srgbClr val="1B2C6C"/>
              </a:buClr>
            </a:pPr>
            <a:r>
              <a:rPr lang="nl-NL" sz="4000">
                <a:solidFill>
                  <a:srgbClr val="48AD7E"/>
                </a:solidFill>
              </a:rPr>
              <a:t>Doelstelling</a:t>
            </a:r>
          </a:p>
          <a:p>
            <a:pPr lvl="1">
              <a:buClr>
                <a:srgbClr val="1B2C6C"/>
              </a:buClr>
            </a:pPr>
            <a:r>
              <a:rPr lang="nl-NL" sz="3600">
                <a:solidFill>
                  <a:srgbClr val="48AD7E"/>
                </a:solidFill>
              </a:rPr>
              <a:t>Patiënt meer betrekken bij zorgproces</a:t>
            </a:r>
            <a:endParaRPr lang="nl-NL" sz="4000">
              <a:solidFill>
                <a:srgbClr val="48AD7E"/>
              </a:solidFill>
            </a:endParaRPr>
          </a:p>
          <a:p>
            <a:pPr lvl="1">
              <a:buClr>
                <a:srgbClr val="1B2C6C"/>
              </a:buClr>
            </a:pPr>
            <a:r>
              <a:rPr lang="nl-NL" sz="3600">
                <a:solidFill>
                  <a:srgbClr val="48AD7E"/>
                </a:solidFill>
              </a:rPr>
              <a:t>Verfijnen </a:t>
            </a:r>
            <a:r>
              <a:rPr lang="nl-NL" sz="3600" err="1">
                <a:solidFill>
                  <a:srgbClr val="48AD7E"/>
                </a:solidFill>
              </a:rPr>
              <a:t>zorgpad</a:t>
            </a:r>
            <a:r>
              <a:rPr lang="nl-NL" sz="3600">
                <a:solidFill>
                  <a:srgbClr val="48AD7E"/>
                </a:solidFill>
              </a:rPr>
              <a:t> inhalatiemedicatie</a:t>
            </a:r>
          </a:p>
          <a:p>
            <a:pPr lvl="1">
              <a:buClr>
                <a:srgbClr val="1B2C6C"/>
              </a:buClr>
            </a:pPr>
            <a:r>
              <a:rPr lang="nl-NL" sz="3600">
                <a:solidFill>
                  <a:srgbClr val="48AD7E"/>
                </a:solidFill>
              </a:rPr>
              <a:t>Zorgverleners leren kennen. Van wij-zij naar wij</a:t>
            </a:r>
          </a:p>
          <a:p>
            <a:pPr lvl="1">
              <a:buClr>
                <a:srgbClr val="1B2C6C"/>
              </a:buClr>
            </a:pPr>
            <a:r>
              <a:rPr lang="nl-NL" sz="3600">
                <a:solidFill>
                  <a:srgbClr val="48AD7E"/>
                </a:solidFill>
              </a:rPr>
              <a:t>Werkafspraken eigen maken</a:t>
            </a:r>
          </a:p>
        </p:txBody>
      </p:sp>
      <p:pic>
        <p:nvPicPr>
          <p:cNvPr id="6" name="Afbeelding 5">
            <a:extLst>
              <a:ext uri="{FF2B5EF4-FFF2-40B4-BE49-F238E27FC236}">
                <a16:creationId xmlns:a16="http://schemas.microsoft.com/office/drawing/2014/main" id="{0600AC36-9179-4FD5-8391-62D3C9C6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282020"/>
            <a:ext cx="2315849" cy="2315849"/>
          </a:xfrm>
          <a:prstGeom prst="rect">
            <a:avLst/>
          </a:prstGeom>
        </p:spPr>
      </p:pic>
      <p:sp>
        <p:nvSpPr>
          <p:cNvPr id="5" name="Tekstvak 4">
            <a:extLst>
              <a:ext uri="{FF2B5EF4-FFF2-40B4-BE49-F238E27FC236}">
                <a16:creationId xmlns:a16="http://schemas.microsoft.com/office/drawing/2014/main" id="{EEAC77DB-E6D7-48AA-BF4B-4F8333F434EF}"/>
              </a:ext>
            </a:extLst>
          </p:cNvPr>
          <p:cNvSpPr txBox="1"/>
          <p:nvPr/>
        </p:nvSpPr>
        <p:spPr>
          <a:xfrm>
            <a:off x="2281561" y="6205491"/>
            <a:ext cx="6622741" cy="369332"/>
          </a:xfrm>
          <a:prstGeom prst="rect">
            <a:avLst/>
          </a:prstGeom>
          <a:noFill/>
        </p:spPr>
        <p:txBody>
          <a:bodyPr wrap="square" rtlCol="0">
            <a:spAutoFit/>
          </a:bodyPr>
          <a:lstStyle/>
          <a:p>
            <a:endParaRPr lang="nl-NL"/>
          </a:p>
        </p:txBody>
      </p:sp>
      <p:sp>
        <p:nvSpPr>
          <p:cNvPr id="8" name="Tekstvak 7">
            <a:extLst>
              <a:ext uri="{FF2B5EF4-FFF2-40B4-BE49-F238E27FC236}">
                <a16:creationId xmlns:a16="http://schemas.microsoft.com/office/drawing/2014/main" id="{4851F8AA-FD23-48AE-811D-F999233640FD}"/>
              </a:ext>
            </a:extLst>
          </p:cNvPr>
          <p:cNvSpPr txBox="1"/>
          <p:nvPr/>
        </p:nvSpPr>
        <p:spPr>
          <a:xfrm flipV="1">
            <a:off x="2965142" y="5672832"/>
            <a:ext cx="452761" cy="363984"/>
          </a:xfrm>
          <a:prstGeom prst="rect">
            <a:avLst/>
          </a:prstGeom>
          <a:noFill/>
        </p:spPr>
        <p:txBody>
          <a:bodyPr wrap="square" rtlCol="0">
            <a:spAutoFit/>
          </a:bodyPr>
          <a:lstStyle/>
          <a:p>
            <a:endParaRPr lang="nl-NL"/>
          </a:p>
        </p:txBody>
      </p:sp>
      <p:sp>
        <p:nvSpPr>
          <p:cNvPr id="9" name="Tekstvak 8">
            <a:extLst>
              <a:ext uri="{FF2B5EF4-FFF2-40B4-BE49-F238E27FC236}">
                <a16:creationId xmlns:a16="http://schemas.microsoft.com/office/drawing/2014/main" id="{7491E7F8-0482-47C7-8AEE-4A2976C4132E}"/>
              </a:ext>
            </a:extLst>
          </p:cNvPr>
          <p:cNvSpPr txBox="1"/>
          <p:nvPr/>
        </p:nvSpPr>
        <p:spPr>
          <a:xfrm flipV="1">
            <a:off x="4299118" y="6081205"/>
            <a:ext cx="452761" cy="363984"/>
          </a:xfrm>
          <a:prstGeom prst="rect">
            <a:avLst/>
          </a:prstGeom>
          <a:solidFill>
            <a:srgbClr val="1B2C6C"/>
          </a:solidFill>
        </p:spPr>
        <p:txBody>
          <a:bodyPr wrap="square" rtlCol="0">
            <a:spAutoFit/>
          </a:bodyPr>
          <a:lstStyle/>
          <a:p>
            <a:endParaRPr lang="nl-NL"/>
          </a:p>
        </p:txBody>
      </p:sp>
      <p:sp>
        <p:nvSpPr>
          <p:cNvPr id="11" name="Tekstvak 10">
            <a:extLst>
              <a:ext uri="{FF2B5EF4-FFF2-40B4-BE49-F238E27FC236}">
                <a16:creationId xmlns:a16="http://schemas.microsoft.com/office/drawing/2014/main" id="{647DAAA3-B34D-4EF2-A99A-7FD78ED460FA}"/>
              </a:ext>
            </a:extLst>
          </p:cNvPr>
          <p:cNvSpPr txBox="1"/>
          <p:nvPr/>
        </p:nvSpPr>
        <p:spPr>
          <a:xfrm flipV="1">
            <a:off x="5081364" y="6085738"/>
            <a:ext cx="452761" cy="363984"/>
          </a:xfrm>
          <a:prstGeom prst="rect">
            <a:avLst/>
          </a:prstGeom>
          <a:solidFill>
            <a:srgbClr val="FFFFFF"/>
          </a:solidFill>
        </p:spPr>
        <p:txBody>
          <a:bodyPr wrap="square" rtlCol="0">
            <a:spAutoFit/>
          </a:bodyPr>
          <a:lstStyle/>
          <a:p>
            <a:endParaRPr lang="nl-NL"/>
          </a:p>
        </p:txBody>
      </p:sp>
      <p:sp>
        <p:nvSpPr>
          <p:cNvPr id="12" name="Tekstvak 11">
            <a:extLst>
              <a:ext uri="{FF2B5EF4-FFF2-40B4-BE49-F238E27FC236}">
                <a16:creationId xmlns:a16="http://schemas.microsoft.com/office/drawing/2014/main" id="{64881CEF-EF82-4542-B8DB-CABA5D1ED587}"/>
              </a:ext>
            </a:extLst>
          </p:cNvPr>
          <p:cNvSpPr txBox="1"/>
          <p:nvPr/>
        </p:nvSpPr>
        <p:spPr>
          <a:xfrm flipV="1">
            <a:off x="5905039" y="6081206"/>
            <a:ext cx="452761" cy="363984"/>
          </a:xfrm>
          <a:prstGeom prst="rect">
            <a:avLst/>
          </a:prstGeom>
          <a:solidFill>
            <a:srgbClr val="48AD7E"/>
          </a:solidFill>
        </p:spPr>
        <p:txBody>
          <a:bodyPr wrap="square" rtlCol="0">
            <a:spAutoFit/>
          </a:bodyPr>
          <a:lstStyle/>
          <a:p>
            <a:endParaRPr lang="nl-NL"/>
          </a:p>
        </p:txBody>
      </p:sp>
      <p:sp>
        <p:nvSpPr>
          <p:cNvPr id="13" name="Tekstvak 12">
            <a:extLst>
              <a:ext uri="{FF2B5EF4-FFF2-40B4-BE49-F238E27FC236}">
                <a16:creationId xmlns:a16="http://schemas.microsoft.com/office/drawing/2014/main" id="{9FB34126-FB36-4398-B519-F1E570193B7B}"/>
              </a:ext>
            </a:extLst>
          </p:cNvPr>
          <p:cNvSpPr txBox="1"/>
          <p:nvPr/>
        </p:nvSpPr>
        <p:spPr>
          <a:xfrm flipV="1">
            <a:off x="6687285" y="6072328"/>
            <a:ext cx="452761" cy="363984"/>
          </a:xfrm>
          <a:prstGeom prst="rect">
            <a:avLst/>
          </a:prstGeom>
          <a:solidFill>
            <a:srgbClr val="FFFFFF"/>
          </a:solidFill>
        </p:spPr>
        <p:txBody>
          <a:bodyPr wrap="square" rtlCol="0">
            <a:spAutoFit/>
          </a:bodyPr>
          <a:lstStyle/>
          <a:p>
            <a:endParaRPr lang="nl-NL"/>
          </a:p>
        </p:txBody>
      </p:sp>
      <p:sp>
        <p:nvSpPr>
          <p:cNvPr id="14" name="Tekstvak 13">
            <a:extLst>
              <a:ext uri="{FF2B5EF4-FFF2-40B4-BE49-F238E27FC236}">
                <a16:creationId xmlns:a16="http://schemas.microsoft.com/office/drawing/2014/main" id="{D70C177B-7966-43FD-9D7E-3349B62EFF65}"/>
              </a:ext>
            </a:extLst>
          </p:cNvPr>
          <p:cNvSpPr txBox="1"/>
          <p:nvPr/>
        </p:nvSpPr>
        <p:spPr>
          <a:xfrm flipV="1">
            <a:off x="7469531" y="6067983"/>
            <a:ext cx="452761" cy="363984"/>
          </a:xfrm>
          <a:prstGeom prst="rect">
            <a:avLst/>
          </a:prstGeom>
          <a:solidFill>
            <a:srgbClr val="1B2C6C"/>
          </a:solidFill>
        </p:spPr>
        <p:txBody>
          <a:bodyPr wrap="square" rtlCol="0">
            <a:spAutoFit/>
          </a:bodyPr>
          <a:lstStyle/>
          <a:p>
            <a:endParaRPr lang="nl-NL"/>
          </a:p>
        </p:txBody>
      </p:sp>
      <p:sp>
        <p:nvSpPr>
          <p:cNvPr id="15" name="Tekstvak 14">
            <a:extLst>
              <a:ext uri="{FF2B5EF4-FFF2-40B4-BE49-F238E27FC236}">
                <a16:creationId xmlns:a16="http://schemas.microsoft.com/office/drawing/2014/main" id="{26A95C46-9DDA-4C70-BC9D-0FEFBE369FC1}"/>
              </a:ext>
            </a:extLst>
          </p:cNvPr>
          <p:cNvSpPr txBox="1"/>
          <p:nvPr/>
        </p:nvSpPr>
        <p:spPr>
          <a:xfrm>
            <a:off x="2282925" y="6081205"/>
            <a:ext cx="6622741" cy="369332"/>
          </a:xfrm>
          <a:prstGeom prst="rect">
            <a:avLst/>
          </a:prstGeom>
          <a:noFill/>
        </p:spPr>
        <p:txBody>
          <a:bodyPr wrap="square" rtlCol="0">
            <a:spAutoFit/>
          </a:bodyPr>
          <a:lstStyle/>
          <a:p>
            <a:endParaRPr lang="nl-NL"/>
          </a:p>
        </p:txBody>
      </p:sp>
    </p:spTree>
    <p:extLst>
      <p:ext uri="{BB962C8B-B14F-4D97-AF65-F5344CB8AC3E}">
        <p14:creationId xmlns:p14="http://schemas.microsoft.com/office/powerpoint/2010/main" val="9862376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9F6B0B70003945B2B8D2F004BED8A2" ma:contentTypeVersion="16" ma:contentTypeDescription="Een nieuw document maken." ma:contentTypeScope="" ma:versionID="f6822b60f6b7688700c7e4da6e8dfa14">
  <xsd:schema xmlns:xsd="http://www.w3.org/2001/XMLSchema" xmlns:xs="http://www.w3.org/2001/XMLSchema" xmlns:p="http://schemas.microsoft.com/office/2006/metadata/properties" xmlns:ns2="79de89da-c715-4bc5-bef2-be4333b331e0" xmlns:ns3="adcbd46b-99a1-4fc0-9671-22a8c6f640ba" targetNamespace="http://schemas.microsoft.com/office/2006/metadata/properties" ma:root="true" ma:fieldsID="ecdaa66e0dddcab748a7cb9f97dda020" ns2:_="" ns3:_="">
    <xsd:import namespace="79de89da-c715-4bc5-bef2-be4333b331e0"/>
    <xsd:import namespace="adcbd46b-99a1-4fc0-9671-22a8c6f640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de89da-c715-4bc5-bef2-be4333b331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886f848b-54b9-4038-9cd7-61c8531743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cbd46b-99a1-4fc0-9671-22a8c6f640ba"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d9c41c4-1cdd-4164-9cbe-a5b058bfdeea}" ma:internalName="TaxCatchAll" ma:showField="CatchAllData" ma:web="adcbd46b-99a1-4fc0-9671-22a8c6f640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dcbd46b-99a1-4fc0-9671-22a8c6f640ba" xsi:nil="true"/>
    <lcf76f155ced4ddcb4097134ff3c332f xmlns="79de89da-c715-4bc5-bef2-be4333b331e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BB91B2-5B21-43B1-8F8E-233612390B36}">
  <ds:schemaRefs>
    <ds:schemaRef ds:uri="79de89da-c715-4bc5-bef2-be4333b331e0"/>
    <ds:schemaRef ds:uri="adcbd46b-99a1-4fc0-9671-22a8c6f64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5977A2-1594-494A-9530-E7CE0751054A}">
  <ds:schemaRefs>
    <ds:schemaRef ds:uri="79de89da-c715-4bc5-bef2-be4333b331e0"/>
    <ds:schemaRef ds:uri="adcbd46b-99a1-4fc0-9671-22a8c6f640b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C27281B-1F17-46CF-95C4-BEC8535F4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4290</Words>
  <Application>Microsoft Office PowerPoint</Application>
  <PresentationFormat>Breedbeeld</PresentationFormat>
  <Paragraphs>372</Paragraphs>
  <Slides>37</Slides>
  <Notes>34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Calibri Light</vt:lpstr>
      <vt:lpstr>Symbol</vt:lpstr>
      <vt:lpstr>Times New Roman</vt:lpstr>
      <vt:lpstr>Kantoorthema</vt:lpstr>
      <vt:lpstr>Werkafspraak Inhalatiemedicatie</vt:lpstr>
      <vt:lpstr> Programma</vt:lpstr>
      <vt:lpstr>Inleiding</vt:lpstr>
      <vt:lpstr>Inleiding</vt:lpstr>
      <vt:lpstr>Inleiding</vt:lpstr>
      <vt:lpstr>Inleiding</vt:lpstr>
      <vt:lpstr>Inleiding</vt:lpstr>
      <vt:lpstr>Inleiding</vt:lpstr>
      <vt:lpstr>Inleiding</vt:lpstr>
      <vt:lpstr>www.kahoot.it</vt:lpstr>
      <vt:lpstr> Uitgangspunten werkafspraak</vt:lpstr>
      <vt:lpstr>Patiëntenreis</vt:lpstr>
      <vt:lpstr>Patiëntenreis: voorschrijven </vt:lpstr>
      <vt:lpstr>Patiëntenreis: voorschrijven </vt:lpstr>
      <vt:lpstr> www.inhalatiemedicatie.nl</vt:lpstr>
      <vt:lpstr>www.inhalatiemedicatie.nl  </vt:lpstr>
      <vt:lpstr>www.inhalatiemedicatie.nl  </vt:lpstr>
      <vt:lpstr> Patiëntenreis: def. keuze en instructie </vt:lpstr>
      <vt:lpstr>Patiëntenreis: instructie 1 </vt:lpstr>
      <vt:lpstr> IRW methode in het kort</vt:lpstr>
      <vt:lpstr>Inhalatiepas </vt:lpstr>
      <vt:lpstr> Inhalatiepas: de achterkant</vt:lpstr>
      <vt:lpstr> Patiëntenreis: instructie 2</vt:lpstr>
      <vt:lpstr> Patiëntenreis: instructie 2</vt:lpstr>
      <vt:lpstr> Patiëntenreis: instructie 3</vt:lpstr>
      <vt:lpstr> Patiëntenreis: jaarcontrole </vt:lpstr>
      <vt:lpstr>Patiëntenreis in schema </vt:lpstr>
      <vt:lpstr> Communicatie</vt:lpstr>
      <vt:lpstr>Werkafspraak </vt:lpstr>
      <vt:lpstr>PAUZE</vt:lpstr>
      <vt:lpstr>IMIS training </vt:lpstr>
      <vt:lpstr>www.kahoot.it</vt:lpstr>
      <vt:lpstr>WIM in de praktijk: discussie </vt:lpstr>
      <vt:lpstr>Borging</vt:lpstr>
      <vt:lpstr> Afronding</vt:lpstr>
      <vt:lpstr>Werkafspraak Inhalatiemedicatie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Karin Meppelink</dc:creator>
  <cp:lastModifiedBy>Lidewij Sekhuis</cp:lastModifiedBy>
  <cp:revision>1</cp:revision>
  <dcterms:created xsi:type="dcterms:W3CDTF">2022-04-01T14:31:06Z</dcterms:created>
  <dcterms:modified xsi:type="dcterms:W3CDTF">2023-04-18T11:58:45Z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0x010100DC9F6B0B70003945B2B8D2F004BED8A2</vt:lpwstr>
  </property>
  <property fmtid="{D5CDD505-2E9C-101B-9397-08002B2CF9AE}" pid="3" name="MediaServiceImageTags">
    <vt:lpwstr/>
  </property>
</Properties>
</file>